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59" r:id="rId3"/>
    <p:sldId id="257" r:id="rId4"/>
    <p:sldId id="260" r:id="rId5"/>
    <p:sldId id="258" r:id="rId6"/>
    <p:sldId id="261" r:id="rId7"/>
  </p:sldIdLst>
  <p:sldSz cx="5040313" cy="10763250"/>
  <p:notesSz cx="6797675" cy="9926638"/>
  <p:defaultTextStyle>
    <a:defPPr>
      <a:defRPr lang="en-IT"/>
    </a:defPPr>
    <a:lvl1pPr marL="0" algn="l" defTabSz="895082" rtl="0" eaLnBrk="1" latinLnBrk="0" hangingPunct="1">
      <a:defRPr sz="1761" kern="1200">
        <a:solidFill>
          <a:schemeClr val="tx1"/>
        </a:solidFill>
        <a:latin typeface="+mn-lt"/>
        <a:ea typeface="+mn-ea"/>
        <a:cs typeface="+mn-cs"/>
      </a:defRPr>
    </a:lvl1pPr>
    <a:lvl2pPr marL="447540" algn="l" defTabSz="895082" rtl="0" eaLnBrk="1" latinLnBrk="0" hangingPunct="1">
      <a:defRPr sz="1761" kern="1200">
        <a:solidFill>
          <a:schemeClr val="tx1"/>
        </a:solidFill>
        <a:latin typeface="+mn-lt"/>
        <a:ea typeface="+mn-ea"/>
        <a:cs typeface="+mn-cs"/>
      </a:defRPr>
    </a:lvl2pPr>
    <a:lvl3pPr marL="895082" algn="l" defTabSz="895082" rtl="0" eaLnBrk="1" latinLnBrk="0" hangingPunct="1">
      <a:defRPr sz="1761" kern="1200">
        <a:solidFill>
          <a:schemeClr val="tx1"/>
        </a:solidFill>
        <a:latin typeface="+mn-lt"/>
        <a:ea typeface="+mn-ea"/>
        <a:cs typeface="+mn-cs"/>
      </a:defRPr>
    </a:lvl3pPr>
    <a:lvl4pPr marL="1342622" algn="l" defTabSz="895082" rtl="0" eaLnBrk="1" latinLnBrk="0" hangingPunct="1">
      <a:defRPr sz="1761" kern="1200">
        <a:solidFill>
          <a:schemeClr val="tx1"/>
        </a:solidFill>
        <a:latin typeface="+mn-lt"/>
        <a:ea typeface="+mn-ea"/>
        <a:cs typeface="+mn-cs"/>
      </a:defRPr>
    </a:lvl4pPr>
    <a:lvl5pPr marL="1790161" algn="l" defTabSz="895082" rtl="0" eaLnBrk="1" latinLnBrk="0" hangingPunct="1">
      <a:defRPr sz="1761" kern="1200">
        <a:solidFill>
          <a:schemeClr val="tx1"/>
        </a:solidFill>
        <a:latin typeface="+mn-lt"/>
        <a:ea typeface="+mn-ea"/>
        <a:cs typeface="+mn-cs"/>
      </a:defRPr>
    </a:lvl5pPr>
    <a:lvl6pPr marL="2237703" algn="l" defTabSz="895082" rtl="0" eaLnBrk="1" latinLnBrk="0" hangingPunct="1">
      <a:defRPr sz="1761" kern="1200">
        <a:solidFill>
          <a:schemeClr val="tx1"/>
        </a:solidFill>
        <a:latin typeface="+mn-lt"/>
        <a:ea typeface="+mn-ea"/>
        <a:cs typeface="+mn-cs"/>
      </a:defRPr>
    </a:lvl6pPr>
    <a:lvl7pPr marL="2685243" algn="l" defTabSz="895082" rtl="0" eaLnBrk="1" latinLnBrk="0" hangingPunct="1">
      <a:defRPr sz="1761" kern="1200">
        <a:solidFill>
          <a:schemeClr val="tx1"/>
        </a:solidFill>
        <a:latin typeface="+mn-lt"/>
        <a:ea typeface="+mn-ea"/>
        <a:cs typeface="+mn-cs"/>
      </a:defRPr>
    </a:lvl7pPr>
    <a:lvl8pPr marL="3132783" algn="l" defTabSz="895082" rtl="0" eaLnBrk="1" latinLnBrk="0" hangingPunct="1">
      <a:defRPr sz="1761" kern="1200">
        <a:solidFill>
          <a:schemeClr val="tx1"/>
        </a:solidFill>
        <a:latin typeface="+mn-lt"/>
        <a:ea typeface="+mn-ea"/>
        <a:cs typeface="+mn-cs"/>
      </a:defRPr>
    </a:lvl8pPr>
    <a:lvl9pPr marL="3580325" algn="l" defTabSz="895082" rtl="0" eaLnBrk="1" latinLnBrk="0" hangingPunct="1">
      <a:defRPr sz="176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78" userDrawn="1">
          <p15:clr>
            <a:srgbClr val="A4A3A4"/>
          </p15:clr>
        </p15:guide>
        <p15:guide id="2" pos="212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79"/>
    <p:restoredTop sz="94611"/>
  </p:normalViewPr>
  <p:slideViewPr>
    <p:cSldViewPr>
      <p:cViewPr varScale="1">
        <p:scale>
          <a:sx n="69" d="100"/>
          <a:sy n="69" d="100"/>
        </p:scale>
        <p:origin x="4104" y="84"/>
      </p:cViewPr>
      <p:guideLst>
        <p:guide orient="horz" pos="2878"/>
        <p:guide pos="212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519" cy="49750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048" y="0"/>
            <a:ext cx="2945519" cy="49750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153831-D1CC-E243-936C-0F0C3A772A7E}" type="datetimeFigureOut">
              <a:rPr lang="en-IT" smtClean="0"/>
              <a:t>07/22/2022</a:t>
            </a:fld>
            <a:endParaRPr lang="en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14613" y="1241425"/>
            <a:ext cx="15684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8924" y="4777487"/>
            <a:ext cx="5439827" cy="390832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136"/>
            <a:ext cx="2945519" cy="49750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048" y="9429136"/>
            <a:ext cx="2945519" cy="49750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308AC5-C3B3-D941-A22C-46BF8BE6CF10}" type="slidenum">
              <a:rPr lang="en-IT" smtClean="0"/>
              <a:t>‹N°›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242940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14613" y="1241425"/>
            <a:ext cx="15684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308AC5-C3B3-D941-A22C-46BF8BE6CF10}" type="slidenum">
              <a:rPr lang="en-IT" smtClean="0"/>
              <a:t>5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322520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78024" y="3336607"/>
            <a:ext cx="4284266" cy="638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756049" y="6027422"/>
            <a:ext cx="3528219" cy="2836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49" b="1" i="0">
                <a:solidFill>
                  <a:srgbClr val="231F20"/>
                </a:solidFill>
                <a:latin typeface="Raleway-SemiBold"/>
                <a:cs typeface="Raleway-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49" b="1" i="0">
                <a:solidFill>
                  <a:srgbClr val="231F20"/>
                </a:solidFill>
                <a:latin typeface="Raleway-SemiBold"/>
                <a:cs typeface="Raleway-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52017" y="2475549"/>
            <a:ext cx="2192536" cy="2836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595761" y="2475549"/>
            <a:ext cx="2192536" cy="2836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7/22/2022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49" b="1" i="0">
                <a:solidFill>
                  <a:srgbClr val="231F20"/>
                </a:solidFill>
                <a:latin typeface="Raleway-SemiBold"/>
                <a:cs typeface="Raleway-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7/22/2022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" y="1"/>
            <a:ext cx="5034685" cy="10758173"/>
          </a:xfrm>
          <a:custGeom>
            <a:avLst/>
            <a:gdLst/>
            <a:ahLst/>
            <a:cxnLst/>
            <a:rect l="l" t="t" r="r" b="b"/>
            <a:pathLst>
              <a:path w="5112385" h="10764520">
                <a:moveTo>
                  <a:pt x="0" y="10763999"/>
                </a:moveTo>
                <a:lnTo>
                  <a:pt x="5112004" y="10763999"/>
                </a:lnTo>
                <a:lnTo>
                  <a:pt x="5112004" y="0"/>
                </a:lnTo>
                <a:lnTo>
                  <a:pt x="0" y="0"/>
                </a:lnTo>
                <a:lnTo>
                  <a:pt x="0" y="10763999"/>
                </a:lnTo>
                <a:close/>
              </a:path>
            </a:pathLst>
          </a:custGeom>
          <a:solidFill>
            <a:srgbClr val="EFEBE0"/>
          </a:solidFill>
        </p:spPr>
        <p:txBody>
          <a:bodyPr wrap="square" lIns="0" tIns="0" rIns="0" bIns="0" rtlCol="0"/>
          <a:lstStyle/>
          <a:p>
            <a:endParaRPr sz="1790"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7/22/2022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" y="1"/>
            <a:ext cx="5034309" cy="1075763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79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473443" y="1026825"/>
            <a:ext cx="1890429" cy="638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50" b="1" i="0">
                <a:solidFill>
                  <a:srgbClr val="231F20"/>
                </a:solidFill>
                <a:latin typeface="Raleway-SemiBold"/>
                <a:cs typeface="Raleway-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52016" y="2475549"/>
            <a:ext cx="4536282" cy="2836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713707" y="10009823"/>
            <a:ext cx="1612900" cy="275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52016" y="10009823"/>
            <a:ext cx="1159272" cy="275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629027" y="10009823"/>
            <a:ext cx="1159272" cy="275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185">
        <a:defRPr>
          <a:latin typeface="+mn-lt"/>
          <a:ea typeface="+mn-ea"/>
          <a:cs typeface="+mn-cs"/>
        </a:defRPr>
      </a:lvl2pPr>
      <a:lvl3pPr marL="914369">
        <a:defRPr>
          <a:latin typeface="+mn-lt"/>
          <a:ea typeface="+mn-ea"/>
          <a:cs typeface="+mn-cs"/>
        </a:defRPr>
      </a:lvl3pPr>
      <a:lvl4pPr marL="1371554">
        <a:defRPr>
          <a:latin typeface="+mn-lt"/>
          <a:ea typeface="+mn-ea"/>
          <a:cs typeface="+mn-cs"/>
        </a:defRPr>
      </a:lvl4pPr>
      <a:lvl5pPr marL="1828737">
        <a:defRPr>
          <a:latin typeface="+mn-lt"/>
          <a:ea typeface="+mn-ea"/>
          <a:cs typeface="+mn-cs"/>
        </a:defRPr>
      </a:lvl5pPr>
      <a:lvl6pPr marL="2285922">
        <a:defRPr>
          <a:latin typeface="+mn-lt"/>
          <a:ea typeface="+mn-ea"/>
          <a:cs typeface="+mn-cs"/>
        </a:defRPr>
      </a:lvl6pPr>
      <a:lvl7pPr marL="2743106">
        <a:defRPr>
          <a:latin typeface="+mn-lt"/>
          <a:ea typeface="+mn-ea"/>
          <a:cs typeface="+mn-cs"/>
        </a:defRPr>
      </a:lvl7pPr>
      <a:lvl8pPr marL="3200291">
        <a:defRPr>
          <a:latin typeface="+mn-lt"/>
          <a:ea typeface="+mn-ea"/>
          <a:cs typeface="+mn-cs"/>
        </a:defRPr>
      </a:lvl8pPr>
      <a:lvl9pPr marL="3657475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185">
        <a:defRPr>
          <a:latin typeface="+mn-lt"/>
          <a:ea typeface="+mn-ea"/>
          <a:cs typeface="+mn-cs"/>
        </a:defRPr>
      </a:lvl2pPr>
      <a:lvl3pPr marL="914369">
        <a:defRPr>
          <a:latin typeface="+mn-lt"/>
          <a:ea typeface="+mn-ea"/>
          <a:cs typeface="+mn-cs"/>
        </a:defRPr>
      </a:lvl3pPr>
      <a:lvl4pPr marL="1371554">
        <a:defRPr>
          <a:latin typeface="+mn-lt"/>
          <a:ea typeface="+mn-ea"/>
          <a:cs typeface="+mn-cs"/>
        </a:defRPr>
      </a:lvl4pPr>
      <a:lvl5pPr marL="1828737">
        <a:defRPr>
          <a:latin typeface="+mn-lt"/>
          <a:ea typeface="+mn-ea"/>
          <a:cs typeface="+mn-cs"/>
        </a:defRPr>
      </a:lvl5pPr>
      <a:lvl6pPr marL="2285922">
        <a:defRPr>
          <a:latin typeface="+mn-lt"/>
          <a:ea typeface="+mn-ea"/>
          <a:cs typeface="+mn-cs"/>
        </a:defRPr>
      </a:lvl6pPr>
      <a:lvl7pPr marL="2743106">
        <a:defRPr>
          <a:latin typeface="+mn-lt"/>
          <a:ea typeface="+mn-ea"/>
          <a:cs typeface="+mn-cs"/>
        </a:defRPr>
      </a:lvl7pPr>
      <a:lvl8pPr marL="3200291">
        <a:defRPr>
          <a:latin typeface="+mn-lt"/>
          <a:ea typeface="+mn-ea"/>
          <a:cs typeface="+mn-cs"/>
        </a:defRPr>
      </a:lvl8pPr>
      <a:lvl9pPr marL="3657475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Ein Bild, das Essen, Pizza, Gericht, Teller enthält.&#10;&#10;Automatisch generierte Beschreibung">
            <a:extLst>
              <a:ext uri="{FF2B5EF4-FFF2-40B4-BE49-F238E27FC236}">
                <a16:creationId xmlns:a16="http://schemas.microsoft.com/office/drawing/2014/main" id="{E86C96F1-BB7A-9746-BDA2-D2FC591848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" y="0"/>
            <a:ext cx="5039251" cy="10778400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2866164" y="588136"/>
            <a:ext cx="1146810" cy="1432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000" b="1" spc="170" dirty="0">
                <a:solidFill>
                  <a:srgbClr val="231F20"/>
                </a:solidFill>
                <a:latin typeface="Raleway-SemiBold"/>
                <a:cs typeface="Raleway-SemiBold"/>
              </a:rPr>
              <a:t>KUNDENL</a:t>
            </a:r>
            <a:r>
              <a:rPr sz="1000" b="1" spc="-130" dirty="0">
                <a:solidFill>
                  <a:srgbClr val="231F20"/>
                </a:solidFill>
                <a:latin typeface="Raleway-SemiBold"/>
                <a:cs typeface="Raleway-SemiBold"/>
              </a:rPr>
              <a:t> </a:t>
            </a:r>
            <a:r>
              <a:rPr sz="1000" b="1" spc="130" dirty="0">
                <a:solidFill>
                  <a:srgbClr val="231F20"/>
                </a:solidFill>
                <a:latin typeface="Raleway-SemiBold"/>
                <a:cs typeface="Raleway-SemiBold"/>
              </a:rPr>
              <a:t>OGO</a:t>
            </a:r>
            <a:r>
              <a:rPr sz="1000" b="1" spc="-50" dirty="0">
                <a:solidFill>
                  <a:srgbClr val="231F20"/>
                </a:solidFill>
                <a:latin typeface="Raleway-SemiBold"/>
                <a:cs typeface="Raleway-SemiBold"/>
              </a:rPr>
              <a:t> </a:t>
            </a:r>
            <a:endParaRPr sz="1000">
              <a:latin typeface="Raleway-SemiBold"/>
              <a:cs typeface="Raleway-SemiBol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30611" y="266828"/>
            <a:ext cx="1792605" cy="497438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100" dirty="0">
              <a:latin typeface="Times New Roman"/>
              <a:cs typeface="Times New Roman"/>
            </a:endParaRPr>
          </a:p>
          <a:p>
            <a:pPr>
              <a:spcBef>
                <a:spcPts val="55"/>
              </a:spcBef>
            </a:pPr>
            <a:endParaRPr sz="1000" dirty="0">
              <a:latin typeface="Times New Roman"/>
              <a:cs typeface="Times New Roman"/>
            </a:endParaRPr>
          </a:p>
          <a:p>
            <a:pPr marL="335269"/>
            <a:r>
              <a:rPr lang="fr-FR" sz="1000" b="1" spc="170" dirty="0">
                <a:solidFill>
                  <a:srgbClr val="231F20"/>
                </a:solidFill>
                <a:latin typeface="Raleway-SemiBold"/>
                <a:cs typeface="Raleway-SemiBold"/>
              </a:rPr>
              <a:t>VOTRE LOGO</a:t>
            </a:r>
            <a:endParaRPr sz="1000" dirty="0">
              <a:latin typeface="Raleway-SemiBold"/>
              <a:cs typeface="Raleway-SemiBold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481698" y="1023650"/>
            <a:ext cx="1890429" cy="1242506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12700" marR="5080">
              <a:lnSpc>
                <a:spcPts val="4500"/>
              </a:lnSpc>
              <a:spcBef>
                <a:spcPts val="550"/>
              </a:spcBef>
            </a:pPr>
            <a:r>
              <a:rPr dirty="0"/>
              <a:t>PIZZA  MEN</a:t>
            </a:r>
            <a:r>
              <a:rPr lang="fr-FR" dirty="0"/>
              <a:t>U</a:t>
            </a:r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2530425" y="2403095"/>
            <a:ext cx="2543175" cy="0"/>
          </a:xfrm>
          <a:custGeom>
            <a:avLst/>
            <a:gdLst/>
            <a:ahLst/>
            <a:cxnLst/>
            <a:rect l="l" t="t" r="r" b="b"/>
            <a:pathLst>
              <a:path w="2543175">
                <a:moveTo>
                  <a:pt x="0" y="0"/>
                </a:moveTo>
                <a:lnTo>
                  <a:pt x="2542687" y="0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1790"/>
          </a:p>
        </p:txBody>
      </p:sp>
      <p:sp>
        <p:nvSpPr>
          <p:cNvPr id="20" name="object 20"/>
          <p:cNvSpPr txBox="1"/>
          <p:nvPr/>
        </p:nvSpPr>
        <p:spPr>
          <a:xfrm>
            <a:off x="1690782" y="8582025"/>
            <a:ext cx="544830" cy="1847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100" b="1" spc="-20" dirty="0">
                <a:solidFill>
                  <a:srgbClr val="231F20"/>
                </a:solidFill>
                <a:latin typeface="Raleway"/>
                <a:cs typeface="Raleway"/>
              </a:rPr>
              <a:t>XX.XX</a:t>
            </a:r>
            <a:r>
              <a:rPr sz="1100" b="1" spc="-125" dirty="0">
                <a:solidFill>
                  <a:srgbClr val="231F20"/>
                </a:solidFill>
                <a:latin typeface="Raleway"/>
                <a:cs typeface="Raleway"/>
              </a:rPr>
              <a:t> </a:t>
            </a:r>
            <a:r>
              <a:rPr sz="1100" b="1" dirty="0">
                <a:solidFill>
                  <a:srgbClr val="231F20"/>
                </a:solidFill>
                <a:latin typeface="Raleway"/>
                <a:cs typeface="Raleway"/>
              </a:rPr>
              <a:t>€</a:t>
            </a:r>
            <a:endParaRPr sz="1100" dirty="0">
              <a:latin typeface="Raleway"/>
              <a:cs typeface="Raleway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690782" y="6416112"/>
            <a:ext cx="544830" cy="1847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100" b="1" spc="-20" dirty="0">
                <a:solidFill>
                  <a:srgbClr val="231F20"/>
                </a:solidFill>
                <a:latin typeface="Raleway"/>
                <a:cs typeface="Raleway"/>
              </a:rPr>
              <a:t>XX.XX</a:t>
            </a:r>
            <a:r>
              <a:rPr sz="1100" b="1" spc="-125" dirty="0">
                <a:solidFill>
                  <a:srgbClr val="231F20"/>
                </a:solidFill>
                <a:latin typeface="Raleway"/>
                <a:cs typeface="Raleway"/>
              </a:rPr>
              <a:t> </a:t>
            </a:r>
            <a:r>
              <a:rPr sz="1100" b="1" dirty="0">
                <a:solidFill>
                  <a:srgbClr val="231F20"/>
                </a:solidFill>
                <a:latin typeface="Raleway"/>
                <a:cs typeface="Raleway"/>
              </a:rPr>
              <a:t>€</a:t>
            </a:r>
            <a:endParaRPr sz="1100" dirty="0">
              <a:latin typeface="Raleway"/>
              <a:cs typeface="Raleway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746726" y="7505798"/>
            <a:ext cx="544830" cy="1847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100" b="1" spc="-20" dirty="0">
                <a:solidFill>
                  <a:srgbClr val="231F20"/>
                </a:solidFill>
                <a:latin typeface="Raleway"/>
                <a:cs typeface="Raleway"/>
              </a:rPr>
              <a:t>XX.XX</a:t>
            </a:r>
            <a:r>
              <a:rPr sz="1100" b="1" spc="-125" dirty="0">
                <a:solidFill>
                  <a:srgbClr val="231F20"/>
                </a:solidFill>
                <a:latin typeface="Raleway"/>
                <a:cs typeface="Raleway"/>
              </a:rPr>
              <a:t> </a:t>
            </a:r>
            <a:r>
              <a:rPr sz="1100" b="1" dirty="0">
                <a:solidFill>
                  <a:srgbClr val="231F20"/>
                </a:solidFill>
                <a:latin typeface="Raleway"/>
                <a:cs typeface="Raleway"/>
              </a:rPr>
              <a:t>€</a:t>
            </a:r>
            <a:endParaRPr sz="1100" dirty="0">
              <a:latin typeface="Raleway"/>
              <a:cs typeface="Raleway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917222" y="4298730"/>
            <a:ext cx="544830" cy="1847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100" b="1" spc="-20" dirty="0">
                <a:solidFill>
                  <a:srgbClr val="231F20"/>
                </a:solidFill>
                <a:latin typeface="Raleway"/>
                <a:cs typeface="Raleway"/>
              </a:rPr>
              <a:t>XX.XX</a:t>
            </a:r>
            <a:r>
              <a:rPr sz="1100" b="1" spc="-125" dirty="0">
                <a:solidFill>
                  <a:srgbClr val="231F20"/>
                </a:solidFill>
                <a:latin typeface="Raleway"/>
                <a:cs typeface="Raleway"/>
              </a:rPr>
              <a:t> </a:t>
            </a:r>
            <a:r>
              <a:rPr sz="1100" b="1" dirty="0">
                <a:solidFill>
                  <a:srgbClr val="231F20"/>
                </a:solidFill>
                <a:latin typeface="Raleway"/>
                <a:cs typeface="Raleway"/>
              </a:rPr>
              <a:t>€</a:t>
            </a:r>
            <a:endParaRPr sz="1100" dirty="0">
              <a:latin typeface="Raleway"/>
              <a:cs typeface="Raleway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917222" y="2590133"/>
            <a:ext cx="544830" cy="1847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100" b="1" spc="-20" dirty="0">
                <a:solidFill>
                  <a:srgbClr val="231F20"/>
                </a:solidFill>
                <a:latin typeface="Raleway"/>
                <a:cs typeface="Raleway"/>
              </a:rPr>
              <a:t>XX.XX</a:t>
            </a:r>
            <a:r>
              <a:rPr sz="1100" b="1" spc="-125" dirty="0">
                <a:solidFill>
                  <a:srgbClr val="231F20"/>
                </a:solidFill>
                <a:latin typeface="Raleway"/>
                <a:cs typeface="Raleway"/>
              </a:rPr>
              <a:t> </a:t>
            </a:r>
            <a:r>
              <a:rPr sz="1100" b="1" dirty="0">
                <a:solidFill>
                  <a:srgbClr val="231F20"/>
                </a:solidFill>
                <a:latin typeface="Raleway"/>
                <a:cs typeface="Raleway"/>
              </a:rPr>
              <a:t>€</a:t>
            </a:r>
            <a:endParaRPr sz="1100" dirty="0">
              <a:latin typeface="Raleway"/>
              <a:cs typeface="Raleway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3917222" y="3323701"/>
            <a:ext cx="544830" cy="1847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100" b="1" spc="-20" dirty="0">
                <a:solidFill>
                  <a:srgbClr val="231F20"/>
                </a:solidFill>
                <a:latin typeface="Raleway"/>
                <a:cs typeface="Raleway"/>
              </a:rPr>
              <a:t>XX.XX</a:t>
            </a:r>
            <a:r>
              <a:rPr sz="1100" b="1" spc="-125" dirty="0">
                <a:solidFill>
                  <a:srgbClr val="231F20"/>
                </a:solidFill>
                <a:latin typeface="Raleway"/>
                <a:cs typeface="Raleway"/>
              </a:rPr>
              <a:t> </a:t>
            </a:r>
            <a:r>
              <a:rPr sz="1100" b="1" dirty="0">
                <a:solidFill>
                  <a:srgbClr val="231F20"/>
                </a:solidFill>
                <a:latin typeface="Raleway"/>
                <a:cs typeface="Raleway"/>
              </a:rPr>
              <a:t>€</a:t>
            </a:r>
            <a:endParaRPr sz="1100" dirty="0">
              <a:latin typeface="Raleway"/>
              <a:cs typeface="Raleway"/>
            </a:endParaRPr>
          </a:p>
        </p:txBody>
      </p:sp>
      <p:pic>
        <p:nvPicPr>
          <p:cNvPr id="85" name="Immagine 84">
            <a:extLst>
              <a:ext uri="{FF2B5EF4-FFF2-40B4-BE49-F238E27FC236}">
                <a16:creationId xmlns:a16="http://schemas.microsoft.com/office/drawing/2014/main" id="{901CA558-2716-4F62-9742-C3E6ED043F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036" y="3068764"/>
            <a:ext cx="143256" cy="143256"/>
          </a:xfrm>
          <a:prstGeom prst="rect">
            <a:avLst/>
          </a:prstGeom>
        </p:spPr>
      </p:pic>
      <p:pic>
        <p:nvPicPr>
          <p:cNvPr id="87" name="Immagine 86">
            <a:extLst>
              <a:ext uri="{FF2B5EF4-FFF2-40B4-BE49-F238E27FC236}">
                <a16:creationId xmlns:a16="http://schemas.microsoft.com/office/drawing/2014/main" id="{1CF15892-42D0-473E-894B-E4B9CD573C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357" y="3068764"/>
            <a:ext cx="143256" cy="143256"/>
          </a:xfrm>
          <a:prstGeom prst="rect">
            <a:avLst/>
          </a:prstGeom>
        </p:spPr>
      </p:pic>
      <p:pic>
        <p:nvPicPr>
          <p:cNvPr id="89" name="Immagine 88">
            <a:extLst>
              <a:ext uri="{FF2B5EF4-FFF2-40B4-BE49-F238E27FC236}">
                <a16:creationId xmlns:a16="http://schemas.microsoft.com/office/drawing/2014/main" id="{DA804CDF-187E-4A85-917E-822331C3A30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629" y="3068764"/>
            <a:ext cx="143256" cy="143256"/>
          </a:xfrm>
          <a:prstGeom prst="rect">
            <a:avLst/>
          </a:prstGeom>
        </p:spPr>
      </p:pic>
      <p:pic>
        <p:nvPicPr>
          <p:cNvPr id="90" name="Immagine 89">
            <a:extLst>
              <a:ext uri="{FF2B5EF4-FFF2-40B4-BE49-F238E27FC236}">
                <a16:creationId xmlns:a16="http://schemas.microsoft.com/office/drawing/2014/main" id="{65DF7997-358B-4D4D-8A37-EC205CF34F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512" y="3995603"/>
            <a:ext cx="143256" cy="143256"/>
          </a:xfrm>
          <a:prstGeom prst="rect">
            <a:avLst/>
          </a:prstGeom>
        </p:spPr>
      </p:pic>
      <p:pic>
        <p:nvPicPr>
          <p:cNvPr id="91" name="Immagine 90">
            <a:extLst>
              <a:ext uri="{FF2B5EF4-FFF2-40B4-BE49-F238E27FC236}">
                <a16:creationId xmlns:a16="http://schemas.microsoft.com/office/drawing/2014/main" id="{6BAD0EC9-4B0A-46AA-A6F8-31E03BD028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833" y="3995603"/>
            <a:ext cx="143256" cy="143256"/>
          </a:xfrm>
          <a:prstGeom prst="rect">
            <a:avLst/>
          </a:prstGeom>
        </p:spPr>
      </p:pic>
      <p:pic>
        <p:nvPicPr>
          <p:cNvPr id="92" name="Immagine 91">
            <a:extLst>
              <a:ext uri="{FF2B5EF4-FFF2-40B4-BE49-F238E27FC236}">
                <a16:creationId xmlns:a16="http://schemas.microsoft.com/office/drawing/2014/main" id="{09DF0699-FE32-4EC7-9D31-E2BB67B0C2B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105" y="3995603"/>
            <a:ext cx="143256" cy="143256"/>
          </a:xfrm>
          <a:prstGeom prst="rect">
            <a:avLst/>
          </a:prstGeom>
        </p:spPr>
      </p:pic>
      <p:pic>
        <p:nvPicPr>
          <p:cNvPr id="97" name="Immagine 96">
            <a:extLst>
              <a:ext uri="{FF2B5EF4-FFF2-40B4-BE49-F238E27FC236}">
                <a16:creationId xmlns:a16="http://schemas.microsoft.com/office/drawing/2014/main" id="{34D6C02C-5AE6-4558-B00A-9A262187F4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191" y="4857369"/>
            <a:ext cx="143256" cy="143256"/>
          </a:xfrm>
          <a:prstGeom prst="rect">
            <a:avLst/>
          </a:prstGeom>
        </p:spPr>
      </p:pic>
      <p:pic>
        <p:nvPicPr>
          <p:cNvPr id="98" name="Immagine 97">
            <a:extLst>
              <a:ext uri="{FF2B5EF4-FFF2-40B4-BE49-F238E27FC236}">
                <a16:creationId xmlns:a16="http://schemas.microsoft.com/office/drawing/2014/main" id="{F70DD100-F282-4570-B2EB-B8A5F38263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512" y="4857369"/>
            <a:ext cx="143256" cy="143256"/>
          </a:xfrm>
          <a:prstGeom prst="rect">
            <a:avLst/>
          </a:prstGeom>
        </p:spPr>
      </p:pic>
      <p:pic>
        <p:nvPicPr>
          <p:cNvPr id="102" name="Immagine 101">
            <a:extLst>
              <a:ext uri="{FF2B5EF4-FFF2-40B4-BE49-F238E27FC236}">
                <a16:creationId xmlns:a16="http://schemas.microsoft.com/office/drawing/2014/main" id="{4D4F2A21-7632-4075-B905-3271984F5D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85" y="7134225"/>
            <a:ext cx="143256" cy="143256"/>
          </a:xfrm>
          <a:prstGeom prst="rect">
            <a:avLst/>
          </a:prstGeom>
        </p:spPr>
      </p:pic>
      <p:pic>
        <p:nvPicPr>
          <p:cNvPr id="103" name="Immagine 102">
            <a:extLst>
              <a:ext uri="{FF2B5EF4-FFF2-40B4-BE49-F238E27FC236}">
                <a16:creationId xmlns:a16="http://schemas.microsoft.com/office/drawing/2014/main" id="{2A711BDA-1F89-42DD-ACDE-573526E2E7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26" y="7134225"/>
            <a:ext cx="143256" cy="143256"/>
          </a:xfrm>
          <a:prstGeom prst="rect">
            <a:avLst/>
          </a:prstGeom>
        </p:spPr>
      </p:pic>
      <p:pic>
        <p:nvPicPr>
          <p:cNvPr id="104" name="Immagine 103">
            <a:extLst>
              <a:ext uri="{FF2B5EF4-FFF2-40B4-BE49-F238E27FC236}">
                <a16:creationId xmlns:a16="http://schemas.microsoft.com/office/drawing/2014/main" id="{01F25E26-6700-461D-B3FB-F20601C1C28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78" y="7134225"/>
            <a:ext cx="143256" cy="143256"/>
          </a:xfrm>
          <a:prstGeom prst="rect">
            <a:avLst/>
          </a:prstGeom>
        </p:spPr>
      </p:pic>
      <p:pic>
        <p:nvPicPr>
          <p:cNvPr id="105" name="Immagine 104">
            <a:extLst>
              <a:ext uri="{FF2B5EF4-FFF2-40B4-BE49-F238E27FC236}">
                <a16:creationId xmlns:a16="http://schemas.microsoft.com/office/drawing/2014/main" id="{1598B18B-C70B-430F-833B-28F0FAAF0B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78" y="8162830"/>
            <a:ext cx="143256" cy="143256"/>
          </a:xfrm>
          <a:prstGeom prst="rect">
            <a:avLst/>
          </a:prstGeom>
        </p:spPr>
      </p:pic>
      <p:pic>
        <p:nvPicPr>
          <p:cNvPr id="106" name="Immagine 105">
            <a:extLst>
              <a:ext uri="{FF2B5EF4-FFF2-40B4-BE49-F238E27FC236}">
                <a16:creationId xmlns:a16="http://schemas.microsoft.com/office/drawing/2014/main" id="{29086065-84D9-48F3-A8DA-69DE4212B7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00" y="8162830"/>
            <a:ext cx="143256" cy="143256"/>
          </a:xfrm>
          <a:prstGeom prst="rect">
            <a:avLst/>
          </a:prstGeom>
        </p:spPr>
      </p:pic>
      <p:pic>
        <p:nvPicPr>
          <p:cNvPr id="113" name="Immagine 112">
            <a:extLst>
              <a:ext uri="{FF2B5EF4-FFF2-40B4-BE49-F238E27FC236}">
                <a16:creationId xmlns:a16="http://schemas.microsoft.com/office/drawing/2014/main" id="{8186FCCD-7A87-4058-B22D-AF687EC424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78" y="9200769"/>
            <a:ext cx="143256" cy="143256"/>
          </a:xfrm>
          <a:prstGeom prst="rect">
            <a:avLst/>
          </a:prstGeom>
        </p:spPr>
      </p:pic>
      <p:pic>
        <p:nvPicPr>
          <p:cNvPr id="114" name="Immagine 113">
            <a:extLst>
              <a:ext uri="{FF2B5EF4-FFF2-40B4-BE49-F238E27FC236}">
                <a16:creationId xmlns:a16="http://schemas.microsoft.com/office/drawing/2014/main" id="{D5CF85D9-E089-4DF2-9E70-73A06546D9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00" y="9200769"/>
            <a:ext cx="143256" cy="143256"/>
          </a:xfrm>
          <a:prstGeom prst="rect">
            <a:avLst/>
          </a:prstGeom>
        </p:spPr>
      </p:pic>
      <p:sp>
        <p:nvSpPr>
          <p:cNvPr id="50" name="object 3">
            <a:extLst>
              <a:ext uri="{FF2B5EF4-FFF2-40B4-BE49-F238E27FC236}">
                <a16:creationId xmlns:a16="http://schemas.microsoft.com/office/drawing/2014/main" id="{04538874-038F-4A4B-8E73-09C350D23C4F}"/>
              </a:ext>
            </a:extLst>
          </p:cNvPr>
          <p:cNvSpPr txBox="1"/>
          <p:nvPr/>
        </p:nvSpPr>
        <p:spPr>
          <a:xfrm>
            <a:off x="287345" y="6351550"/>
            <a:ext cx="1444625" cy="674544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>
              <a:spcBef>
                <a:spcPts val="580"/>
              </a:spcBef>
            </a:pPr>
            <a:r>
              <a:rPr sz="1200" b="1" spc="-35" dirty="0">
                <a:latin typeface="Arial"/>
                <a:cs typeface="Arial"/>
              </a:rPr>
              <a:t>Verdure</a:t>
            </a:r>
            <a:r>
              <a:rPr sz="1200" b="1" spc="-60" dirty="0">
                <a:latin typeface="Arial"/>
                <a:cs typeface="Arial"/>
              </a:rPr>
              <a:t> </a:t>
            </a:r>
            <a:r>
              <a:rPr sz="1200" b="1" spc="-25" dirty="0">
                <a:latin typeface="Arial"/>
                <a:cs typeface="Arial"/>
              </a:rPr>
              <a:t>Grigliate</a:t>
            </a:r>
            <a:endParaRPr sz="1200" dirty="0">
              <a:latin typeface="Arial"/>
              <a:cs typeface="Arial"/>
            </a:endParaRPr>
          </a:p>
          <a:p>
            <a:pPr marL="12700"/>
            <a:r>
              <a:rPr lang="fr-FR" sz="900" i="1" spc="-10" dirty="0">
                <a:latin typeface="Arial"/>
                <a:cs typeface="Arial"/>
              </a:rPr>
              <a:t>Sauce tomate, poivrons grillés, courgettes, aubergines, mozzarella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52" name="object 22">
            <a:extLst>
              <a:ext uri="{FF2B5EF4-FFF2-40B4-BE49-F238E27FC236}">
                <a16:creationId xmlns:a16="http://schemas.microsoft.com/office/drawing/2014/main" id="{BD197B81-0EEA-D944-A07C-0B01F8302BB0}"/>
              </a:ext>
            </a:extLst>
          </p:cNvPr>
          <p:cNvSpPr txBox="1"/>
          <p:nvPr/>
        </p:nvSpPr>
        <p:spPr>
          <a:xfrm>
            <a:off x="2517707" y="2496682"/>
            <a:ext cx="1444625" cy="451406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>
              <a:spcBef>
                <a:spcPts val="580"/>
              </a:spcBef>
            </a:pPr>
            <a:r>
              <a:rPr sz="1200" b="1" spc="-25" dirty="0">
                <a:latin typeface="Arial"/>
                <a:cs typeface="Arial"/>
              </a:rPr>
              <a:t>Margherita</a:t>
            </a:r>
            <a:endParaRPr sz="1200" dirty="0">
              <a:latin typeface="Arial"/>
              <a:cs typeface="Arial"/>
            </a:endParaRPr>
          </a:p>
          <a:p>
            <a:pPr marL="12700" marR="5080">
              <a:lnSpc>
                <a:spcPts val="1000"/>
              </a:lnSpc>
              <a:spcBef>
                <a:spcPts val="455"/>
              </a:spcBef>
            </a:pPr>
            <a:r>
              <a:rPr lang="fr-FR" sz="900" i="1" spc="-10" dirty="0">
                <a:latin typeface="Arial"/>
                <a:cs typeface="Arial"/>
              </a:rPr>
              <a:t>Sauce tomate, mozzarella</a:t>
            </a:r>
          </a:p>
        </p:txBody>
      </p:sp>
      <p:sp>
        <p:nvSpPr>
          <p:cNvPr id="69" name="object 3">
            <a:extLst>
              <a:ext uri="{FF2B5EF4-FFF2-40B4-BE49-F238E27FC236}">
                <a16:creationId xmlns:a16="http://schemas.microsoft.com/office/drawing/2014/main" id="{5A14DBB4-CA92-CB46-9FB0-E5F832389657}"/>
              </a:ext>
            </a:extLst>
          </p:cNvPr>
          <p:cNvSpPr txBox="1"/>
          <p:nvPr/>
        </p:nvSpPr>
        <p:spPr>
          <a:xfrm>
            <a:off x="2489714" y="3248025"/>
            <a:ext cx="1444625" cy="695062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1750">
              <a:lnSpc>
                <a:spcPct val="100000"/>
              </a:lnSpc>
              <a:spcBef>
                <a:spcPts val="135"/>
              </a:spcBef>
            </a:pPr>
            <a:r>
              <a:rPr lang="it-IT" sz="1200" b="1" spc="-25" dirty="0">
                <a:latin typeface="Arial"/>
                <a:cs typeface="Arial"/>
              </a:rPr>
              <a:t>Quattro</a:t>
            </a:r>
            <a:r>
              <a:rPr lang="it-IT" sz="1200" b="1" spc="-60" dirty="0">
                <a:latin typeface="Arial"/>
                <a:cs typeface="Arial"/>
              </a:rPr>
              <a:t> </a:t>
            </a:r>
            <a:r>
              <a:rPr lang="it-IT" sz="1200" b="1" spc="-25" dirty="0">
                <a:latin typeface="Arial"/>
                <a:cs typeface="Arial"/>
              </a:rPr>
              <a:t>Formaggi</a:t>
            </a:r>
            <a:endParaRPr lang="it-IT" sz="1200" dirty="0">
              <a:latin typeface="Arial"/>
              <a:cs typeface="Arial"/>
            </a:endParaRPr>
          </a:p>
          <a:p>
            <a:pPr marL="12700">
              <a:lnSpc>
                <a:spcPts val="1040"/>
              </a:lnSpc>
              <a:spcBef>
                <a:spcPts val="359"/>
              </a:spcBef>
            </a:pPr>
            <a:r>
              <a:rPr lang="fr-FR" sz="900" i="1" spc="-10" dirty="0">
                <a:latin typeface="Arial"/>
                <a:cs typeface="Arial"/>
              </a:rPr>
              <a:t>Sauce tomate, emmental, provolone, fromage bleu,  mozzarella</a:t>
            </a:r>
            <a:endParaRPr lang="it-IT" sz="900" dirty="0">
              <a:latin typeface="Arial"/>
              <a:cs typeface="Arial"/>
            </a:endParaRPr>
          </a:p>
        </p:txBody>
      </p:sp>
      <p:sp>
        <p:nvSpPr>
          <p:cNvPr id="70" name="object 3">
            <a:extLst>
              <a:ext uri="{FF2B5EF4-FFF2-40B4-BE49-F238E27FC236}">
                <a16:creationId xmlns:a16="http://schemas.microsoft.com/office/drawing/2014/main" id="{82FF8849-75A8-4045-B2DD-AC594B32C898}"/>
              </a:ext>
            </a:extLst>
          </p:cNvPr>
          <p:cNvSpPr txBox="1"/>
          <p:nvPr/>
        </p:nvSpPr>
        <p:spPr>
          <a:xfrm>
            <a:off x="287345" y="7428030"/>
            <a:ext cx="1444625" cy="687368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1750">
              <a:lnSpc>
                <a:spcPct val="100000"/>
              </a:lnSpc>
              <a:spcBef>
                <a:spcPts val="135"/>
              </a:spcBef>
            </a:pPr>
            <a:r>
              <a:rPr lang="it-IT" sz="1200" b="1" spc="-25" dirty="0">
                <a:latin typeface="Arial"/>
                <a:cs typeface="Arial"/>
              </a:rPr>
              <a:t>Calabrese Piccante</a:t>
            </a:r>
          </a:p>
          <a:p>
            <a:pPr marL="31750">
              <a:lnSpc>
                <a:spcPct val="100000"/>
              </a:lnSpc>
              <a:spcBef>
                <a:spcPts val="135"/>
              </a:spcBef>
            </a:pPr>
            <a:r>
              <a:rPr lang="fr-FR" sz="900" i="1" spc="-10" dirty="0">
                <a:latin typeface="Arial"/>
                <a:cs typeface="Arial"/>
              </a:rPr>
              <a:t>Sauce tomate, salami de Calabre épicé, poivrons, mozzarella</a:t>
            </a:r>
            <a:endParaRPr lang="it-IT" sz="900" dirty="0">
              <a:latin typeface="Arial"/>
              <a:cs typeface="Arial"/>
            </a:endParaRPr>
          </a:p>
        </p:txBody>
      </p:sp>
      <p:sp>
        <p:nvSpPr>
          <p:cNvPr id="75" name="object 3">
            <a:extLst>
              <a:ext uri="{FF2B5EF4-FFF2-40B4-BE49-F238E27FC236}">
                <a16:creationId xmlns:a16="http://schemas.microsoft.com/office/drawing/2014/main" id="{F72D7D6B-9C2B-4C40-9666-173F31F4C7DC}"/>
              </a:ext>
            </a:extLst>
          </p:cNvPr>
          <p:cNvSpPr txBox="1"/>
          <p:nvPr/>
        </p:nvSpPr>
        <p:spPr>
          <a:xfrm>
            <a:off x="2493985" y="4222481"/>
            <a:ext cx="1444625" cy="72840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1750">
              <a:lnSpc>
                <a:spcPct val="100000"/>
              </a:lnSpc>
              <a:spcBef>
                <a:spcPts val="135"/>
              </a:spcBef>
            </a:pPr>
            <a:r>
              <a:rPr lang="it-IT" sz="1200" b="1" spc="-25" dirty="0">
                <a:latin typeface="Arial"/>
                <a:cs typeface="Arial"/>
              </a:rPr>
              <a:t>Prosciutto</a:t>
            </a:r>
            <a:endParaRPr lang="it-IT" sz="1200" b="1" dirty="0">
              <a:latin typeface="Arial"/>
              <a:cs typeface="Arial"/>
            </a:endParaRPr>
          </a:p>
          <a:p>
            <a:pPr marL="31750">
              <a:lnSpc>
                <a:spcPct val="100000"/>
              </a:lnSpc>
              <a:spcBef>
                <a:spcPts val="135"/>
              </a:spcBef>
            </a:pPr>
            <a:r>
              <a:rPr lang="fr-FR" sz="900" i="1" spc="-10" dirty="0">
                <a:latin typeface="Arial"/>
                <a:cs typeface="Arial"/>
              </a:rPr>
              <a:t>Sauce tomate, jambon blanc, mozzarella</a:t>
            </a:r>
            <a:endParaRPr lang="it-IT" sz="900" dirty="0">
              <a:latin typeface="Arial"/>
              <a:cs typeface="Arial"/>
            </a:endParaRPr>
          </a:p>
          <a:p>
            <a:pPr marL="12700">
              <a:lnSpc>
                <a:spcPts val="1040"/>
              </a:lnSpc>
              <a:spcBef>
                <a:spcPts val="359"/>
              </a:spcBef>
            </a:pPr>
            <a:endParaRPr lang="it-IT" sz="900" dirty="0">
              <a:latin typeface="Arial"/>
              <a:cs typeface="Arial"/>
            </a:endParaRPr>
          </a:p>
        </p:txBody>
      </p:sp>
      <p:sp>
        <p:nvSpPr>
          <p:cNvPr id="78" name="object 3">
            <a:extLst>
              <a:ext uri="{FF2B5EF4-FFF2-40B4-BE49-F238E27FC236}">
                <a16:creationId xmlns:a16="http://schemas.microsoft.com/office/drawing/2014/main" id="{5B734A76-5301-8C42-9233-6FB355756BEA}"/>
              </a:ext>
            </a:extLst>
          </p:cNvPr>
          <p:cNvSpPr txBox="1"/>
          <p:nvPr/>
        </p:nvSpPr>
        <p:spPr>
          <a:xfrm>
            <a:off x="303978" y="8523274"/>
            <a:ext cx="1511176" cy="72071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1750">
              <a:lnSpc>
                <a:spcPct val="100000"/>
              </a:lnSpc>
              <a:spcBef>
                <a:spcPts val="135"/>
              </a:spcBef>
            </a:pPr>
            <a:r>
              <a:rPr lang="it-IT" sz="1200" b="1" spc="-25" dirty="0">
                <a:latin typeface="Arial"/>
                <a:cs typeface="Arial"/>
              </a:rPr>
              <a:t>BBQ Pollo</a:t>
            </a:r>
            <a:endParaRPr lang="it-IT" sz="1200" b="1" dirty="0">
              <a:latin typeface="Arial"/>
              <a:cs typeface="Arial"/>
            </a:endParaRPr>
          </a:p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lang="fr-FR" sz="900" i="1" spc="-10" dirty="0">
                <a:latin typeface="Arial"/>
                <a:cs typeface="Arial"/>
              </a:rPr>
              <a:t>Sauce tomate, </a:t>
            </a:r>
            <a:r>
              <a:rPr lang="it-IT" sz="900" i="1" spc="-10" dirty="0">
                <a:latin typeface="Arial"/>
                <a:cs typeface="Arial"/>
              </a:rPr>
              <a:t>sauce barbecue, poulet, mozzarella</a:t>
            </a:r>
            <a:endParaRPr lang="it-IT" sz="900" dirty="0">
              <a:latin typeface="Arial"/>
              <a:cs typeface="Arial"/>
            </a:endParaRPr>
          </a:p>
          <a:p>
            <a:pPr marL="12700">
              <a:lnSpc>
                <a:spcPts val="1040"/>
              </a:lnSpc>
              <a:spcBef>
                <a:spcPts val="359"/>
              </a:spcBef>
            </a:pPr>
            <a:endParaRPr lang="it-IT" sz="900" dirty="0">
              <a:latin typeface="Arial"/>
              <a:cs typeface="Arial"/>
            </a:endParaRPr>
          </a:p>
        </p:txBody>
      </p:sp>
      <p:sp>
        <p:nvSpPr>
          <p:cNvPr id="79" name="object 41">
            <a:extLst>
              <a:ext uri="{FF2B5EF4-FFF2-40B4-BE49-F238E27FC236}">
                <a16:creationId xmlns:a16="http://schemas.microsoft.com/office/drawing/2014/main" id="{C52D8B0D-CC90-B740-BC6F-EB10A4E5B3B6}"/>
              </a:ext>
            </a:extLst>
          </p:cNvPr>
          <p:cNvSpPr txBox="1"/>
          <p:nvPr/>
        </p:nvSpPr>
        <p:spPr>
          <a:xfrm>
            <a:off x="419173" y="10059836"/>
            <a:ext cx="1974829" cy="3026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900" spc="-20" dirty="0">
                <a:latin typeface="Arial"/>
                <a:cs typeface="Arial"/>
              </a:rPr>
              <a:t>*</a:t>
            </a:r>
            <a:r>
              <a:rPr lang="fr-FR" sz="900" spc="-20" dirty="0">
                <a:latin typeface="Arial"/>
                <a:cs typeface="Arial"/>
              </a:rPr>
              <a:t>Prix nets. </a:t>
            </a:r>
          </a:p>
          <a:p>
            <a:pPr marL="12700">
              <a:spcBef>
                <a:spcPts val="100"/>
              </a:spcBef>
            </a:pPr>
            <a:r>
              <a:rPr lang="fr-FR" sz="900" spc="-20" dirty="0">
                <a:latin typeface="Arial"/>
                <a:cs typeface="Arial"/>
              </a:rPr>
              <a:t>Taxes et services inclus</a:t>
            </a:r>
            <a:r>
              <a:rPr sz="900" spc="-20" dirty="0">
                <a:latin typeface="Arial"/>
                <a:cs typeface="Arial"/>
              </a:rPr>
              <a:t>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A slice of orange sliced in half&#10;&#10;Description automatically generated">
            <a:extLst>
              <a:ext uri="{FF2B5EF4-FFF2-40B4-BE49-F238E27FC236}">
                <a16:creationId xmlns:a16="http://schemas.microsoft.com/office/drawing/2014/main" id="{DFA1ED19-E223-AA46-B509-A60A5DC919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400" y="0"/>
            <a:ext cx="1943100" cy="1930400"/>
          </a:xfrm>
          <a:prstGeom prst="rect">
            <a:avLst/>
          </a:prstGeom>
        </p:spPr>
      </p:pic>
      <p:sp>
        <p:nvSpPr>
          <p:cNvPr id="37" name="object 23"/>
          <p:cNvSpPr txBox="1"/>
          <p:nvPr/>
        </p:nvSpPr>
        <p:spPr>
          <a:xfrm>
            <a:off x="705014" y="2641119"/>
            <a:ext cx="337402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lang="fr-FR" sz="1600" b="1" spc="235" dirty="0">
                <a:latin typeface="Arial"/>
                <a:cs typeface="Arial"/>
              </a:rPr>
              <a:t>BOISSONS FRAICHES</a:t>
            </a:r>
            <a:endParaRPr sz="1600" dirty="0">
              <a:latin typeface="Arial"/>
              <a:cs typeface="Arial"/>
            </a:endParaRPr>
          </a:p>
        </p:txBody>
      </p:sp>
      <p:graphicFrame>
        <p:nvGraphicFramePr>
          <p:cNvPr id="58" name="object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0732558"/>
              </p:ext>
            </p:extLst>
          </p:nvPr>
        </p:nvGraphicFramePr>
        <p:xfrm>
          <a:off x="696328" y="3099443"/>
          <a:ext cx="3634104" cy="60159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012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7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50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8506">
                <a:tc gridSpan="2">
                  <a:txBody>
                    <a:bodyPr/>
                    <a:lstStyle/>
                    <a:p>
                      <a:pPr marR="270510" algn="r">
                        <a:lnSpc>
                          <a:spcPts val="1130"/>
                        </a:lnSpc>
                      </a:pPr>
                      <a:r>
                        <a:rPr sz="1100" b="1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0.</a:t>
                      </a:r>
                      <a:r>
                        <a:rPr sz="11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1100" b="1" spc="-2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l</a:t>
                      </a:r>
                      <a:endParaRPr sz="110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8445" algn="ctr">
                        <a:lnSpc>
                          <a:spcPts val="1130"/>
                        </a:lnSpc>
                      </a:pPr>
                      <a:r>
                        <a:rPr sz="1100" b="1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0.5l</a:t>
                      </a:r>
                      <a:endParaRPr sz="110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26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0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lang="fr-FR" sz="1100" spc="-2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Boisson</a:t>
                      </a:r>
                      <a:endParaRPr sz="11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190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00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539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spc="-2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XX.XX</a:t>
                      </a:r>
                      <a:r>
                        <a:rPr sz="1100" spc="-6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€</a:t>
                      </a:r>
                      <a:endParaRPr sz="110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190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00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212090">
                        <a:lnSpc>
                          <a:spcPct val="100000"/>
                        </a:lnSpc>
                      </a:pPr>
                      <a:r>
                        <a:rPr sz="1100" spc="-2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XX.XX</a:t>
                      </a:r>
                      <a:r>
                        <a:rPr sz="1100" spc="-9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€</a:t>
                      </a:r>
                      <a:endParaRPr sz="110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54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86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lang="fr-FR" sz="1100" spc="-2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Boisson</a:t>
                      </a:r>
                      <a:endParaRPr lang="fr-FR" sz="11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4925" marB="0"/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100" spc="-2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XX.XX</a:t>
                      </a:r>
                      <a:r>
                        <a:rPr sz="1100" spc="-6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€</a:t>
                      </a:r>
                      <a:endParaRPr sz="110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5560" marB="0"/>
                </a:tc>
                <a:tc>
                  <a:txBody>
                    <a:bodyPr/>
                    <a:lstStyle/>
                    <a:p>
                      <a:pPr marL="21209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100" spc="-2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XX.XX</a:t>
                      </a:r>
                      <a:r>
                        <a:rPr sz="1100" spc="-9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€</a:t>
                      </a:r>
                      <a:endParaRPr sz="110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556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7794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lang="fr-FR" sz="1100" spc="-2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Boisson</a:t>
                      </a:r>
                      <a:endParaRPr lang="fr-FR" sz="11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4925" marB="0"/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spc="-2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XX.XX</a:t>
                      </a:r>
                      <a:r>
                        <a:rPr sz="1100" spc="-6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€</a:t>
                      </a:r>
                      <a:endParaRPr sz="110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4925" marB="0"/>
                </a:tc>
                <a:tc>
                  <a:txBody>
                    <a:bodyPr/>
                    <a:lstStyle/>
                    <a:p>
                      <a:pPr marL="21209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100" spc="-2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XX.XX</a:t>
                      </a:r>
                      <a:r>
                        <a:rPr sz="1100" spc="-9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€</a:t>
                      </a:r>
                      <a:endParaRPr sz="110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556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7794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lang="fr-FR" sz="1100" spc="-2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Boisson</a:t>
                      </a:r>
                      <a:endParaRPr lang="fr-FR" sz="11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5560" marB="0"/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spc="-2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XX.XX</a:t>
                      </a:r>
                      <a:r>
                        <a:rPr sz="1100" spc="-6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€</a:t>
                      </a:r>
                    </a:p>
                  </a:txBody>
                  <a:tcPr marL="0" marR="0" marT="34925" marB="0"/>
                </a:tc>
                <a:tc>
                  <a:txBody>
                    <a:bodyPr/>
                    <a:lstStyle/>
                    <a:p>
                      <a:pPr marL="21209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100" spc="-2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XX.XX</a:t>
                      </a:r>
                      <a:r>
                        <a:rPr sz="1100" spc="-9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€</a:t>
                      </a:r>
                      <a:endParaRPr sz="110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556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7794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lang="fr-FR" sz="1100" spc="-2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Boisson</a:t>
                      </a:r>
                      <a:endParaRPr lang="fr-FR" sz="11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5560" marB="0"/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spc="-2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XX.XX</a:t>
                      </a:r>
                      <a:r>
                        <a:rPr sz="1100" spc="-6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€</a:t>
                      </a:r>
                      <a:endParaRPr sz="110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4925" marB="0"/>
                </a:tc>
                <a:tc>
                  <a:txBody>
                    <a:bodyPr/>
                    <a:lstStyle/>
                    <a:p>
                      <a:pPr marL="21209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100" spc="-2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XX.XX</a:t>
                      </a:r>
                      <a:r>
                        <a:rPr sz="1100" spc="-9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€</a:t>
                      </a:r>
                      <a:endParaRPr sz="110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556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7794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lang="fr-FR" sz="1100" spc="-2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Boisson</a:t>
                      </a:r>
                      <a:endParaRPr lang="fr-FR" sz="11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5560" marB="0"/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spc="-2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XX.XX</a:t>
                      </a:r>
                      <a:r>
                        <a:rPr sz="1100" spc="-6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€</a:t>
                      </a:r>
                      <a:endParaRPr sz="110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4925" marB="0"/>
                </a:tc>
                <a:tc>
                  <a:txBody>
                    <a:bodyPr/>
                    <a:lstStyle/>
                    <a:p>
                      <a:pPr marL="21209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100" spc="-2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XX.XX</a:t>
                      </a:r>
                      <a:r>
                        <a:rPr sz="1100" spc="-9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€</a:t>
                      </a:r>
                      <a:endParaRPr sz="110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556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7794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lang="fr-FR" sz="1100" spc="-2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Boisson</a:t>
                      </a:r>
                      <a:endParaRPr lang="fr-FR" sz="11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5560" marB="0"/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spc="-2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XX.XX</a:t>
                      </a:r>
                      <a:r>
                        <a:rPr sz="1100" spc="-6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€</a:t>
                      </a:r>
                      <a:endParaRPr sz="110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4925" marB="0"/>
                </a:tc>
                <a:tc>
                  <a:txBody>
                    <a:bodyPr/>
                    <a:lstStyle/>
                    <a:p>
                      <a:pPr marL="21209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100" spc="-2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XX.XX</a:t>
                      </a:r>
                      <a:r>
                        <a:rPr sz="1100" spc="-9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€</a:t>
                      </a:r>
                      <a:endParaRPr sz="110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556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786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lang="fr-FR" sz="1100" spc="-2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Boisson</a:t>
                      </a:r>
                      <a:endParaRPr lang="fr-FR" sz="11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6194" marB="0"/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spc="-2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XX.XX</a:t>
                      </a:r>
                      <a:r>
                        <a:rPr sz="1100" spc="-6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€</a:t>
                      </a:r>
                      <a:endParaRPr sz="110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4925" marB="0"/>
                </a:tc>
                <a:tc>
                  <a:txBody>
                    <a:bodyPr/>
                    <a:lstStyle/>
                    <a:p>
                      <a:pPr marL="21209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100" spc="-2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XX.XX</a:t>
                      </a:r>
                      <a:r>
                        <a:rPr sz="1100" spc="-9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€</a:t>
                      </a:r>
                      <a:endParaRPr sz="110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556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863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lang="fr-FR" sz="1100" spc="-2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Boisson</a:t>
                      </a:r>
                      <a:endParaRPr lang="fr-FR" sz="11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6194" marB="0"/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spc="-2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XX.XX</a:t>
                      </a:r>
                      <a:r>
                        <a:rPr sz="1100" spc="-6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€</a:t>
                      </a:r>
                      <a:endParaRPr sz="110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4925" marB="0"/>
                </a:tc>
                <a:tc>
                  <a:txBody>
                    <a:bodyPr/>
                    <a:lstStyle/>
                    <a:p>
                      <a:pPr marL="21209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100" spc="-2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XX.XX</a:t>
                      </a:r>
                      <a:r>
                        <a:rPr sz="1100" spc="-9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€</a:t>
                      </a:r>
                      <a:endParaRPr sz="110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556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701075">
                <a:tc>
                  <a:txBody>
                    <a:bodyPr/>
                    <a:lstStyle/>
                    <a:p>
                      <a:pPr marL="31750" marR="46355">
                        <a:lnSpc>
                          <a:spcPct val="100000"/>
                        </a:lnSpc>
                        <a:spcBef>
                          <a:spcPts val="1240"/>
                        </a:spcBef>
                      </a:pPr>
                      <a:r>
                        <a:rPr lang="fr-FR" sz="1600" b="1" spc="229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ALCOOLS</a:t>
                      </a:r>
                      <a:endParaRPr sz="16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15748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339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209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100" b="1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0.3</a:t>
                      </a:r>
                      <a:r>
                        <a:rPr sz="1100" b="1" spc="-204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l</a:t>
                      </a:r>
                      <a:endParaRPr sz="110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8575" marB="0"/>
                </a:tc>
                <a:tc>
                  <a:txBody>
                    <a:bodyPr/>
                    <a:lstStyle/>
                    <a:p>
                      <a:pPr marL="258445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100" b="1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0.5l</a:t>
                      </a:r>
                      <a:endParaRPr sz="110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8575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2311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lang="fr-FR" sz="1100" spc="-2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Boisson</a:t>
                      </a:r>
                      <a:endParaRPr lang="fr-FR" sz="11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67310" marB="0"/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100" spc="-2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XX.XX</a:t>
                      </a:r>
                      <a:r>
                        <a:rPr sz="1100" spc="-6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€</a:t>
                      </a:r>
                      <a:endParaRPr sz="110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71120" marB="0"/>
                </a:tc>
                <a:tc>
                  <a:txBody>
                    <a:bodyPr/>
                    <a:lstStyle/>
                    <a:p>
                      <a:pPr marL="21209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100" spc="-2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XX.XX</a:t>
                      </a:r>
                      <a:r>
                        <a:rPr sz="1100" spc="-9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€</a:t>
                      </a:r>
                      <a:endParaRPr sz="110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71755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786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lang="fr-FR" sz="1100" spc="-2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Boisson</a:t>
                      </a:r>
                      <a:endParaRPr lang="fr-FR" sz="11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3655" marB="0"/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100" spc="-2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XX.XX</a:t>
                      </a:r>
                      <a:r>
                        <a:rPr sz="1100" spc="-6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€</a:t>
                      </a:r>
                      <a:endParaRPr sz="110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L="21209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100" spc="-2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XX.XX</a:t>
                      </a:r>
                      <a:r>
                        <a:rPr sz="1100" spc="-9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€</a:t>
                      </a:r>
                      <a:endParaRPr sz="110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7465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786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lang="fr-FR" sz="1100" spc="-2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Boisson</a:t>
                      </a:r>
                      <a:endParaRPr lang="fr-FR" sz="11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3655" marB="0"/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100" spc="-2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XX.XX</a:t>
                      </a:r>
                      <a:r>
                        <a:rPr sz="1100" spc="-6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€</a:t>
                      </a:r>
                      <a:endParaRPr sz="110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L="21209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100" spc="-2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XX.XX</a:t>
                      </a:r>
                      <a:r>
                        <a:rPr sz="1100" spc="-9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€</a:t>
                      </a:r>
                      <a:endParaRPr sz="110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7465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786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lang="fr-FR" sz="1100" spc="-2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Boisson</a:t>
                      </a:r>
                      <a:endParaRPr lang="fr-FR" sz="11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3655" marB="0"/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100" spc="-2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XX.XX</a:t>
                      </a:r>
                      <a:r>
                        <a:rPr sz="1100" spc="-6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€</a:t>
                      </a:r>
                      <a:endParaRPr sz="110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L="21209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100" spc="-2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XX.XX</a:t>
                      </a:r>
                      <a:r>
                        <a:rPr sz="1100" spc="-9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€</a:t>
                      </a:r>
                      <a:endParaRPr sz="110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7465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5786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lang="fr-FR" sz="1100" spc="-2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Boisson</a:t>
                      </a:r>
                      <a:endParaRPr lang="fr-FR" sz="11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3655" marB="0"/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100" spc="-2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XX.XX</a:t>
                      </a:r>
                      <a:r>
                        <a:rPr sz="1100" spc="-6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€</a:t>
                      </a:r>
                      <a:endParaRPr sz="110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L="21209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100" spc="-2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XX.XX</a:t>
                      </a:r>
                      <a:r>
                        <a:rPr sz="1100" spc="-9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€</a:t>
                      </a:r>
                      <a:endParaRPr sz="110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7465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5786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lang="fr-FR" sz="1100" spc="-2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Boisson</a:t>
                      </a:r>
                      <a:endParaRPr lang="fr-FR" sz="11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3655" marB="0"/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100" spc="-2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XX.XX</a:t>
                      </a:r>
                      <a:r>
                        <a:rPr sz="1100" spc="-6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€</a:t>
                      </a:r>
                      <a:endParaRPr sz="110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L="21209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100" spc="-2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XX.XX</a:t>
                      </a:r>
                      <a:r>
                        <a:rPr sz="1100" spc="-9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€</a:t>
                      </a:r>
                      <a:endParaRPr sz="110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7465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5786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lang="fr-FR" sz="1100" spc="-2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Boisson</a:t>
                      </a:r>
                      <a:endParaRPr lang="fr-FR" sz="11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3655" marB="0"/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100" spc="-2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XX.XX</a:t>
                      </a:r>
                      <a:r>
                        <a:rPr sz="1100" spc="-6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€</a:t>
                      </a:r>
                      <a:endParaRPr sz="110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L="21209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100" spc="-2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XX.XX</a:t>
                      </a:r>
                      <a:r>
                        <a:rPr sz="1100" spc="-9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€</a:t>
                      </a:r>
                      <a:endParaRPr sz="110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683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5786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lang="fr-FR" sz="1100" spc="-2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Boisson</a:t>
                      </a:r>
                      <a:endParaRPr lang="fr-FR" sz="11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3655" marB="0"/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100" spc="-2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XX.XX</a:t>
                      </a:r>
                      <a:r>
                        <a:rPr sz="1100" spc="-6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€</a:t>
                      </a:r>
                      <a:endParaRPr sz="110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6195" marB="0"/>
                </a:tc>
                <a:tc>
                  <a:txBody>
                    <a:bodyPr/>
                    <a:lstStyle/>
                    <a:p>
                      <a:pPr marL="21209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100" spc="-2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XX.XX</a:t>
                      </a:r>
                      <a:r>
                        <a:rPr sz="1100" spc="-9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€</a:t>
                      </a:r>
                      <a:endParaRPr sz="110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6830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09680">
                <a:tc>
                  <a:txBody>
                    <a:bodyPr/>
                    <a:lstStyle/>
                    <a:p>
                      <a:pPr marL="31750" marR="0" lvl="0" indent="0" algn="l" defTabSz="378013" rtl="0" eaLnBrk="1" fontAlgn="auto" latinLnBrk="0" hangingPunct="1">
                        <a:lnSpc>
                          <a:spcPts val="1255"/>
                        </a:lnSpc>
                        <a:spcBef>
                          <a:spcPts val="2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spc="-2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Boisson</a:t>
                      </a:r>
                      <a:endParaRPr lang="fr-FR" sz="11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3655" marB="0"/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ts val="1240"/>
                        </a:lnSpc>
                        <a:spcBef>
                          <a:spcPts val="285"/>
                        </a:spcBef>
                      </a:pPr>
                      <a:r>
                        <a:rPr sz="1100" spc="-2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XX.XX</a:t>
                      </a:r>
                      <a:r>
                        <a:rPr sz="1100" spc="-6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€</a:t>
                      </a:r>
                      <a:endParaRPr sz="110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6195" marB="0"/>
                </a:tc>
                <a:tc>
                  <a:txBody>
                    <a:bodyPr/>
                    <a:lstStyle/>
                    <a:p>
                      <a:pPr marL="212090">
                        <a:lnSpc>
                          <a:spcPts val="1235"/>
                        </a:lnSpc>
                        <a:spcBef>
                          <a:spcPts val="290"/>
                        </a:spcBef>
                      </a:pPr>
                      <a:r>
                        <a:rPr sz="1100" spc="-2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XX.XX</a:t>
                      </a:r>
                      <a:r>
                        <a:rPr sz="1100" spc="-9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€</a:t>
                      </a:r>
                    </a:p>
                  </a:txBody>
                  <a:tcPr marL="0" marR="0" marT="36830" marB="0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59" name="object 41">
            <a:extLst>
              <a:ext uri="{FF2B5EF4-FFF2-40B4-BE49-F238E27FC236}">
                <a16:creationId xmlns:a16="http://schemas.microsoft.com/office/drawing/2014/main" id="{C52D8B0D-CC90-B740-BC6F-EB10A4E5B3B6}"/>
              </a:ext>
            </a:extLst>
          </p:cNvPr>
          <p:cNvSpPr txBox="1"/>
          <p:nvPr/>
        </p:nvSpPr>
        <p:spPr>
          <a:xfrm>
            <a:off x="3204016" y="10411902"/>
            <a:ext cx="1974829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900" spc="-20" dirty="0">
                <a:latin typeface="Arial"/>
                <a:cs typeface="Arial"/>
              </a:rPr>
              <a:t>*</a:t>
            </a:r>
            <a:r>
              <a:rPr lang="fr-FR" sz="900" spc="-20" dirty="0">
                <a:latin typeface="Arial"/>
                <a:cs typeface="Arial"/>
              </a:rPr>
              <a:t>Prix nets. Taxes et services inclus</a:t>
            </a:r>
            <a:r>
              <a:rPr sz="900" spc="-20" dirty="0">
                <a:latin typeface="Arial"/>
                <a:cs typeface="Arial"/>
              </a:rPr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rafik 48" descr="Ein Bild, das Essen, Pizza, Gericht, Teller enthält.&#10;&#10;Automatisch generierte Beschreibung">
            <a:extLst>
              <a:ext uri="{FF2B5EF4-FFF2-40B4-BE49-F238E27FC236}">
                <a16:creationId xmlns:a16="http://schemas.microsoft.com/office/drawing/2014/main" id="{406F6295-DA2B-7A4D-A4B8-96B0DD5960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5039251" cy="10778400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2449550" y="260534"/>
            <a:ext cx="1717752" cy="771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790"/>
          </a:p>
        </p:txBody>
      </p:sp>
      <p:sp>
        <p:nvSpPr>
          <p:cNvPr id="51" name="object 4">
            <a:extLst>
              <a:ext uri="{FF2B5EF4-FFF2-40B4-BE49-F238E27FC236}">
                <a16:creationId xmlns:a16="http://schemas.microsoft.com/office/drawing/2014/main" id="{30A57103-17A5-C146-9FFD-69AA8AE99DC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81698" y="1023650"/>
            <a:ext cx="1890429" cy="1242506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12700" marR="5080">
              <a:lnSpc>
                <a:spcPts val="4500"/>
              </a:lnSpc>
              <a:spcBef>
                <a:spcPts val="550"/>
              </a:spcBef>
            </a:pPr>
            <a:r>
              <a:rPr dirty="0"/>
              <a:t>PIZZA  MEN</a:t>
            </a:r>
            <a:r>
              <a:rPr lang="fr-FR" dirty="0"/>
              <a:t>U</a:t>
            </a:r>
            <a:endParaRPr dirty="0"/>
          </a:p>
        </p:txBody>
      </p:sp>
      <p:sp>
        <p:nvSpPr>
          <p:cNvPr id="48" name="object 5"/>
          <p:cNvSpPr/>
          <p:nvPr/>
        </p:nvSpPr>
        <p:spPr>
          <a:xfrm>
            <a:off x="2530425" y="2403095"/>
            <a:ext cx="2543175" cy="0"/>
          </a:xfrm>
          <a:custGeom>
            <a:avLst/>
            <a:gdLst/>
            <a:ahLst/>
            <a:cxnLst/>
            <a:rect l="l" t="t" r="r" b="b"/>
            <a:pathLst>
              <a:path w="2543175">
                <a:moveTo>
                  <a:pt x="0" y="0"/>
                </a:moveTo>
                <a:lnTo>
                  <a:pt x="2542687" y="0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1790"/>
          </a:p>
        </p:txBody>
      </p:sp>
      <p:sp>
        <p:nvSpPr>
          <p:cNvPr id="50" name="object 20"/>
          <p:cNvSpPr txBox="1"/>
          <p:nvPr/>
        </p:nvSpPr>
        <p:spPr>
          <a:xfrm>
            <a:off x="1690782" y="8582025"/>
            <a:ext cx="544830" cy="1847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100" b="1" spc="-20" dirty="0">
                <a:solidFill>
                  <a:srgbClr val="231F20"/>
                </a:solidFill>
                <a:latin typeface="Raleway"/>
                <a:cs typeface="Raleway"/>
              </a:rPr>
              <a:t>XX.XX</a:t>
            </a:r>
            <a:r>
              <a:rPr sz="1100" b="1" spc="-125" dirty="0">
                <a:solidFill>
                  <a:srgbClr val="231F20"/>
                </a:solidFill>
                <a:latin typeface="Raleway"/>
                <a:cs typeface="Raleway"/>
              </a:rPr>
              <a:t> </a:t>
            </a:r>
            <a:r>
              <a:rPr sz="1100" b="1" dirty="0">
                <a:solidFill>
                  <a:srgbClr val="231F20"/>
                </a:solidFill>
                <a:latin typeface="Raleway"/>
                <a:cs typeface="Raleway"/>
              </a:rPr>
              <a:t>€</a:t>
            </a:r>
            <a:endParaRPr sz="1100" dirty="0">
              <a:latin typeface="Raleway"/>
              <a:cs typeface="Raleway"/>
            </a:endParaRPr>
          </a:p>
        </p:txBody>
      </p:sp>
      <p:sp>
        <p:nvSpPr>
          <p:cNvPr id="79" name="object 22"/>
          <p:cNvSpPr txBox="1"/>
          <p:nvPr/>
        </p:nvSpPr>
        <p:spPr>
          <a:xfrm>
            <a:off x="1690782" y="6416112"/>
            <a:ext cx="544830" cy="1847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100" b="1" spc="-20" dirty="0">
                <a:solidFill>
                  <a:srgbClr val="231F20"/>
                </a:solidFill>
                <a:latin typeface="Raleway"/>
                <a:cs typeface="Raleway"/>
              </a:rPr>
              <a:t>XX.XX</a:t>
            </a:r>
            <a:r>
              <a:rPr sz="1100" b="1" spc="-125" dirty="0">
                <a:solidFill>
                  <a:srgbClr val="231F20"/>
                </a:solidFill>
                <a:latin typeface="Raleway"/>
                <a:cs typeface="Raleway"/>
              </a:rPr>
              <a:t> </a:t>
            </a:r>
            <a:r>
              <a:rPr sz="1100" b="1" dirty="0">
                <a:solidFill>
                  <a:srgbClr val="231F20"/>
                </a:solidFill>
                <a:latin typeface="Raleway"/>
                <a:cs typeface="Raleway"/>
              </a:rPr>
              <a:t>€</a:t>
            </a:r>
            <a:endParaRPr sz="1100" dirty="0">
              <a:latin typeface="Raleway"/>
              <a:cs typeface="Raleway"/>
            </a:endParaRPr>
          </a:p>
        </p:txBody>
      </p:sp>
      <p:sp>
        <p:nvSpPr>
          <p:cNvPr id="80" name="object 23"/>
          <p:cNvSpPr txBox="1"/>
          <p:nvPr/>
        </p:nvSpPr>
        <p:spPr>
          <a:xfrm>
            <a:off x="1746726" y="7505798"/>
            <a:ext cx="544830" cy="1847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100" b="1" spc="-20" dirty="0">
                <a:solidFill>
                  <a:srgbClr val="231F20"/>
                </a:solidFill>
                <a:latin typeface="Raleway"/>
                <a:cs typeface="Raleway"/>
              </a:rPr>
              <a:t>XX.XX</a:t>
            </a:r>
            <a:r>
              <a:rPr sz="1100" b="1" spc="-125" dirty="0">
                <a:solidFill>
                  <a:srgbClr val="231F20"/>
                </a:solidFill>
                <a:latin typeface="Raleway"/>
                <a:cs typeface="Raleway"/>
              </a:rPr>
              <a:t> </a:t>
            </a:r>
            <a:r>
              <a:rPr sz="1100" b="1" dirty="0">
                <a:solidFill>
                  <a:srgbClr val="231F20"/>
                </a:solidFill>
                <a:latin typeface="Raleway"/>
                <a:cs typeface="Raleway"/>
              </a:rPr>
              <a:t>€</a:t>
            </a:r>
            <a:endParaRPr sz="1100" dirty="0">
              <a:latin typeface="Raleway"/>
              <a:cs typeface="Raleway"/>
            </a:endParaRPr>
          </a:p>
        </p:txBody>
      </p:sp>
      <p:sp>
        <p:nvSpPr>
          <p:cNvPr id="81" name="object 43"/>
          <p:cNvSpPr txBox="1"/>
          <p:nvPr/>
        </p:nvSpPr>
        <p:spPr>
          <a:xfrm>
            <a:off x="3917222" y="4298730"/>
            <a:ext cx="544830" cy="1847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100" b="1" spc="-20" dirty="0">
                <a:solidFill>
                  <a:srgbClr val="231F20"/>
                </a:solidFill>
                <a:latin typeface="Raleway"/>
                <a:cs typeface="Raleway"/>
              </a:rPr>
              <a:t>XX.XX</a:t>
            </a:r>
            <a:r>
              <a:rPr sz="1100" b="1" spc="-125" dirty="0">
                <a:solidFill>
                  <a:srgbClr val="231F20"/>
                </a:solidFill>
                <a:latin typeface="Raleway"/>
                <a:cs typeface="Raleway"/>
              </a:rPr>
              <a:t> </a:t>
            </a:r>
            <a:r>
              <a:rPr sz="1100" b="1" dirty="0">
                <a:solidFill>
                  <a:srgbClr val="231F20"/>
                </a:solidFill>
                <a:latin typeface="Raleway"/>
                <a:cs typeface="Raleway"/>
              </a:rPr>
              <a:t>€</a:t>
            </a:r>
            <a:endParaRPr sz="1100" dirty="0">
              <a:latin typeface="Raleway"/>
              <a:cs typeface="Raleway"/>
            </a:endParaRPr>
          </a:p>
        </p:txBody>
      </p:sp>
      <p:sp>
        <p:nvSpPr>
          <p:cNvPr id="82" name="object 45"/>
          <p:cNvSpPr txBox="1"/>
          <p:nvPr/>
        </p:nvSpPr>
        <p:spPr>
          <a:xfrm>
            <a:off x="3917222" y="2590133"/>
            <a:ext cx="544830" cy="1847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100" b="1" spc="-20" dirty="0">
                <a:solidFill>
                  <a:srgbClr val="231F20"/>
                </a:solidFill>
                <a:latin typeface="Raleway"/>
                <a:cs typeface="Raleway"/>
              </a:rPr>
              <a:t>XX.XX</a:t>
            </a:r>
            <a:r>
              <a:rPr sz="1100" b="1" spc="-125" dirty="0">
                <a:solidFill>
                  <a:srgbClr val="231F20"/>
                </a:solidFill>
                <a:latin typeface="Raleway"/>
                <a:cs typeface="Raleway"/>
              </a:rPr>
              <a:t> </a:t>
            </a:r>
            <a:r>
              <a:rPr sz="1100" b="1" dirty="0">
                <a:solidFill>
                  <a:srgbClr val="231F20"/>
                </a:solidFill>
                <a:latin typeface="Raleway"/>
                <a:cs typeface="Raleway"/>
              </a:rPr>
              <a:t>€</a:t>
            </a:r>
            <a:endParaRPr sz="1100" dirty="0">
              <a:latin typeface="Raleway"/>
              <a:cs typeface="Raleway"/>
            </a:endParaRPr>
          </a:p>
        </p:txBody>
      </p:sp>
      <p:sp>
        <p:nvSpPr>
          <p:cNvPr id="83" name="object 47"/>
          <p:cNvSpPr txBox="1"/>
          <p:nvPr/>
        </p:nvSpPr>
        <p:spPr>
          <a:xfrm>
            <a:off x="3917222" y="3323701"/>
            <a:ext cx="544830" cy="1847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100" b="1" spc="-20" dirty="0">
                <a:solidFill>
                  <a:srgbClr val="231F20"/>
                </a:solidFill>
                <a:latin typeface="Raleway"/>
                <a:cs typeface="Raleway"/>
              </a:rPr>
              <a:t>XX.XX</a:t>
            </a:r>
            <a:r>
              <a:rPr sz="1100" b="1" spc="-125" dirty="0">
                <a:solidFill>
                  <a:srgbClr val="231F20"/>
                </a:solidFill>
                <a:latin typeface="Raleway"/>
                <a:cs typeface="Raleway"/>
              </a:rPr>
              <a:t> </a:t>
            </a:r>
            <a:r>
              <a:rPr sz="1100" b="1" dirty="0">
                <a:solidFill>
                  <a:srgbClr val="231F20"/>
                </a:solidFill>
                <a:latin typeface="Raleway"/>
                <a:cs typeface="Raleway"/>
              </a:rPr>
              <a:t>€</a:t>
            </a:r>
            <a:endParaRPr sz="1100" dirty="0">
              <a:latin typeface="Raleway"/>
              <a:cs typeface="Raleway"/>
            </a:endParaRPr>
          </a:p>
        </p:txBody>
      </p:sp>
      <p:pic>
        <p:nvPicPr>
          <p:cNvPr id="84" name="Immagine 84">
            <a:extLst>
              <a:ext uri="{FF2B5EF4-FFF2-40B4-BE49-F238E27FC236}">
                <a16:creationId xmlns:a16="http://schemas.microsoft.com/office/drawing/2014/main" id="{901CA558-2716-4F62-9742-C3E6ED043F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036" y="3068764"/>
            <a:ext cx="143256" cy="143256"/>
          </a:xfrm>
          <a:prstGeom prst="rect">
            <a:avLst/>
          </a:prstGeom>
        </p:spPr>
      </p:pic>
      <p:pic>
        <p:nvPicPr>
          <p:cNvPr id="85" name="Immagine 86">
            <a:extLst>
              <a:ext uri="{FF2B5EF4-FFF2-40B4-BE49-F238E27FC236}">
                <a16:creationId xmlns:a16="http://schemas.microsoft.com/office/drawing/2014/main" id="{1CF15892-42D0-473E-894B-E4B9CD573CC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357" y="3068764"/>
            <a:ext cx="143256" cy="143256"/>
          </a:xfrm>
          <a:prstGeom prst="rect">
            <a:avLst/>
          </a:prstGeom>
        </p:spPr>
      </p:pic>
      <p:pic>
        <p:nvPicPr>
          <p:cNvPr id="86" name="Immagine 88">
            <a:extLst>
              <a:ext uri="{FF2B5EF4-FFF2-40B4-BE49-F238E27FC236}">
                <a16:creationId xmlns:a16="http://schemas.microsoft.com/office/drawing/2014/main" id="{DA804CDF-187E-4A85-917E-822331C3A30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629" y="3068764"/>
            <a:ext cx="143256" cy="143256"/>
          </a:xfrm>
          <a:prstGeom prst="rect">
            <a:avLst/>
          </a:prstGeom>
        </p:spPr>
      </p:pic>
      <p:pic>
        <p:nvPicPr>
          <p:cNvPr id="87" name="Immagine 89">
            <a:extLst>
              <a:ext uri="{FF2B5EF4-FFF2-40B4-BE49-F238E27FC236}">
                <a16:creationId xmlns:a16="http://schemas.microsoft.com/office/drawing/2014/main" id="{65DF7997-358B-4D4D-8A37-EC205CF34F1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512" y="3995603"/>
            <a:ext cx="143256" cy="143256"/>
          </a:xfrm>
          <a:prstGeom prst="rect">
            <a:avLst/>
          </a:prstGeom>
        </p:spPr>
      </p:pic>
      <p:pic>
        <p:nvPicPr>
          <p:cNvPr id="88" name="Immagine 90">
            <a:extLst>
              <a:ext uri="{FF2B5EF4-FFF2-40B4-BE49-F238E27FC236}">
                <a16:creationId xmlns:a16="http://schemas.microsoft.com/office/drawing/2014/main" id="{6BAD0EC9-4B0A-46AA-A6F8-31E03BD0282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833" y="3995603"/>
            <a:ext cx="143256" cy="143256"/>
          </a:xfrm>
          <a:prstGeom prst="rect">
            <a:avLst/>
          </a:prstGeom>
        </p:spPr>
      </p:pic>
      <p:pic>
        <p:nvPicPr>
          <p:cNvPr id="89" name="Immagine 91">
            <a:extLst>
              <a:ext uri="{FF2B5EF4-FFF2-40B4-BE49-F238E27FC236}">
                <a16:creationId xmlns:a16="http://schemas.microsoft.com/office/drawing/2014/main" id="{09DF0699-FE32-4EC7-9D31-E2BB67B0C2B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105" y="3995603"/>
            <a:ext cx="143256" cy="143256"/>
          </a:xfrm>
          <a:prstGeom prst="rect">
            <a:avLst/>
          </a:prstGeom>
        </p:spPr>
      </p:pic>
      <p:pic>
        <p:nvPicPr>
          <p:cNvPr id="90" name="Immagine 96">
            <a:extLst>
              <a:ext uri="{FF2B5EF4-FFF2-40B4-BE49-F238E27FC236}">
                <a16:creationId xmlns:a16="http://schemas.microsoft.com/office/drawing/2014/main" id="{34D6C02C-5AE6-4558-B00A-9A262187F4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191" y="4857369"/>
            <a:ext cx="143256" cy="143256"/>
          </a:xfrm>
          <a:prstGeom prst="rect">
            <a:avLst/>
          </a:prstGeom>
        </p:spPr>
      </p:pic>
      <p:pic>
        <p:nvPicPr>
          <p:cNvPr id="91" name="Immagine 97">
            <a:extLst>
              <a:ext uri="{FF2B5EF4-FFF2-40B4-BE49-F238E27FC236}">
                <a16:creationId xmlns:a16="http://schemas.microsoft.com/office/drawing/2014/main" id="{F70DD100-F282-4570-B2EB-B8A5F382631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512" y="4857369"/>
            <a:ext cx="143256" cy="143256"/>
          </a:xfrm>
          <a:prstGeom prst="rect">
            <a:avLst/>
          </a:prstGeom>
        </p:spPr>
      </p:pic>
      <p:pic>
        <p:nvPicPr>
          <p:cNvPr id="92" name="Immagine 101">
            <a:extLst>
              <a:ext uri="{FF2B5EF4-FFF2-40B4-BE49-F238E27FC236}">
                <a16:creationId xmlns:a16="http://schemas.microsoft.com/office/drawing/2014/main" id="{4D4F2A21-7632-4075-B905-3271984F5D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85" y="7134225"/>
            <a:ext cx="143256" cy="143256"/>
          </a:xfrm>
          <a:prstGeom prst="rect">
            <a:avLst/>
          </a:prstGeom>
        </p:spPr>
      </p:pic>
      <p:pic>
        <p:nvPicPr>
          <p:cNvPr id="93" name="Immagine 102">
            <a:extLst>
              <a:ext uri="{FF2B5EF4-FFF2-40B4-BE49-F238E27FC236}">
                <a16:creationId xmlns:a16="http://schemas.microsoft.com/office/drawing/2014/main" id="{2A711BDA-1F89-42DD-ACDE-573526E2E73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26" y="7134225"/>
            <a:ext cx="143256" cy="143256"/>
          </a:xfrm>
          <a:prstGeom prst="rect">
            <a:avLst/>
          </a:prstGeom>
        </p:spPr>
      </p:pic>
      <p:pic>
        <p:nvPicPr>
          <p:cNvPr id="94" name="Immagine 103">
            <a:extLst>
              <a:ext uri="{FF2B5EF4-FFF2-40B4-BE49-F238E27FC236}">
                <a16:creationId xmlns:a16="http://schemas.microsoft.com/office/drawing/2014/main" id="{01F25E26-6700-461D-B3FB-F20601C1C28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78" y="7134225"/>
            <a:ext cx="143256" cy="143256"/>
          </a:xfrm>
          <a:prstGeom prst="rect">
            <a:avLst/>
          </a:prstGeom>
        </p:spPr>
      </p:pic>
      <p:pic>
        <p:nvPicPr>
          <p:cNvPr id="95" name="Immagine 104">
            <a:extLst>
              <a:ext uri="{FF2B5EF4-FFF2-40B4-BE49-F238E27FC236}">
                <a16:creationId xmlns:a16="http://schemas.microsoft.com/office/drawing/2014/main" id="{1598B18B-C70B-430F-833B-28F0FAAF0B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78" y="8162830"/>
            <a:ext cx="143256" cy="143256"/>
          </a:xfrm>
          <a:prstGeom prst="rect">
            <a:avLst/>
          </a:prstGeom>
        </p:spPr>
      </p:pic>
      <p:pic>
        <p:nvPicPr>
          <p:cNvPr id="96" name="Immagine 105">
            <a:extLst>
              <a:ext uri="{FF2B5EF4-FFF2-40B4-BE49-F238E27FC236}">
                <a16:creationId xmlns:a16="http://schemas.microsoft.com/office/drawing/2014/main" id="{29086065-84D9-48F3-A8DA-69DE4212B76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00" y="8162830"/>
            <a:ext cx="143256" cy="143256"/>
          </a:xfrm>
          <a:prstGeom prst="rect">
            <a:avLst/>
          </a:prstGeom>
        </p:spPr>
      </p:pic>
      <p:pic>
        <p:nvPicPr>
          <p:cNvPr id="97" name="Immagine 112">
            <a:extLst>
              <a:ext uri="{FF2B5EF4-FFF2-40B4-BE49-F238E27FC236}">
                <a16:creationId xmlns:a16="http://schemas.microsoft.com/office/drawing/2014/main" id="{8186FCCD-7A87-4058-B22D-AF687EC424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78" y="9200769"/>
            <a:ext cx="143256" cy="143256"/>
          </a:xfrm>
          <a:prstGeom prst="rect">
            <a:avLst/>
          </a:prstGeom>
        </p:spPr>
      </p:pic>
      <p:pic>
        <p:nvPicPr>
          <p:cNvPr id="98" name="Immagine 113">
            <a:extLst>
              <a:ext uri="{FF2B5EF4-FFF2-40B4-BE49-F238E27FC236}">
                <a16:creationId xmlns:a16="http://schemas.microsoft.com/office/drawing/2014/main" id="{D5CF85D9-E089-4DF2-9E70-73A06546D99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00" y="9200769"/>
            <a:ext cx="143256" cy="143256"/>
          </a:xfrm>
          <a:prstGeom prst="rect">
            <a:avLst/>
          </a:prstGeom>
        </p:spPr>
      </p:pic>
      <p:sp>
        <p:nvSpPr>
          <p:cNvPr id="99" name="object 3">
            <a:extLst>
              <a:ext uri="{FF2B5EF4-FFF2-40B4-BE49-F238E27FC236}">
                <a16:creationId xmlns:a16="http://schemas.microsoft.com/office/drawing/2014/main" id="{04538874-038F-4A4B-8E73-09C350D23C4F}"/>
              </a:ext>
            </a:extLst>
          </p:cNvPr>
          <p:cNvSpPr txBox="1"/>
          <p:nvPr/>
        </p:nvSpPr>
        <p:spPr>
          <a:xfrm>
            <a:off x="287345" y="6351550"/>
            <a:ext cx="1444625" cy="674544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>
              <a:spcBef>
                <a:spcPts val="580"/>
              </a:spcBef>
            </a:pPr>
            <a:r>
              <a:rPr sz="1200" b="1" spc="-35" dirty="0">
                <a:latin typeface="Arial"/>
                <a:cs typeface="Arial"/>
              </a:rPr>
              <a:t>Verdure</a:t>
            </a:r>
            <a:r>
              <a:rPr sz="1200" b="1" spc="-60" dirty="0">
                <a:latin typeface="Arial"/>
                <a:cs typeface="Arial"/>
              </a:rPr>
              <a:t> </a:t>
            </a:r>
            <a:r>
              <a:rPr sz="1200" b="1" spc="-25" dirty="0">
                <a:latin typeface="Arial"/>
                <a:cs typeface="Arial"/>
              </a:rPr>
              <a:t>Grigliate</a:t>
            </a:r>
            <a:endParaRPr sz="1200" dirty="0">
              <a:latin typeface="Arial"/>
              <a:cs typeface="Arial"/>
            </a:endParaRPr>
          </a:p>
          <a:p>
            <a:pPr marL="12700"/>
            <a:r>
              <a:rPr lang="fr-FR" sz="900" i="1" spc="-10" dirty="0">
                <a:latin typeface="Arial"/>
                <a:cs typeface="Arial"/>
              </a:rPr>
              <a:t>Sauce tomate, poivrons grillés, courgettes, aubergines, mozzarella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100" name="object 22">
            <a:extLst>
              <a:ext uri="{FF2B5EF4-FFF2-40B4-BE49-F238E27FC236}">
                <a16:creationId xmlns:a16="http://schemas.microsoft.com/office/drawing/2014/main" id="{BD197B81-0EEA-D944-A07C-0B01F8302BB0}"/>
              </a:ext>
            </a:extLst>
          </p:cNvPr>
          <p:cNvSpPr txBox="1"/>
          <p:nvPr/>
        </p:nvSpPr>
        <p:spPr>
          <a:xfrm>
            <a:off x="2517707" y="2496682"/>
            <a:ext cx="1444625" cy="451406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>
              <a:spcBef>
                <a:spcPts val="580"/>
              </a:spcBef>
            </a:pPr>
            <a:r>
              <a:rPr sz="1200" b="1" spc="-25" dirty="0">
                <a:latin typeface="Arial"/>
                <a:cs typeface="Arial"/>
              </a:rPr>
              <a:t>Margherita</a:t>
            </a:r>
            <a:endParaRPr sz="1200" dirty="0">
              <a:latin typeface="Arial"/>
              <a:cs typeface="Arial"/>
            </a:endParaRPr>
          </a:p>
          <a:p>
            <a:pPr marL="12700" marR="5080">
              <a:lnSpc>
                <a:spcPts val="1000"/>
              </a:lnSpc>
              <a:spcBef>
                <a:spcPts val="455"/>
              </a:spcBef>
            </a:pPr>
            <a:r>
              <a:rPr lang="fr-FR" sz="900" i="1" spc="-10" dirty="0">
                <a:latin typeface="Arial"/>
                <a:cs typeface="Arial"/>
              </a:rPr>
              <a:t>Sauce tomate, mozzarella</a:t>
            </a:r>
          </a:p>
        </p:txBody>
      </p:sp>
      <p:sp>
        <p:nvSpPr>
          <p:cNvPr id="101" name="object 3">
            <a:extLst>
              <a:ext uri="{FF2B5EF4-FFF2-40B4-BE49-F238E27FC236}">
                <a16:creationId xmlns:a16="http://schemas.microsoft.com/office/drawing/2014/main" id="{5A14DBB4-CA92-CB46-9FB0-E5F832389657}"/>
              </a:ext>
            </a:extLst>
          </p:cNvPr>
          <p:cNvSpPr txBox="1"/>
          <p:nvPr/>
        </p:nvSpPr>
        <p:spPr>
          <a:xfrm>
            <a:off x="2489714" y="3248025"/>
            <a:ext cx="1444625" cy="695062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1750">
              <a:lnSpc>
                <a:spcPct val="100000"/>
              </a:lnSpc>
              <a:spcBef>
                <a:spcPts val="135"/>
              </a:spcBef>
            </a:pPr>
            <a:r>
              <a:rPr lang="it-IT" sz="1200" b="1" spc="-25" dirty="0">
                <a:latin typeface="Arial"/>
                <a:cs typeface="Arial"/>
              </a:rPr>
              <a:t>Quattro</a:t>
            </a:r>
            <a:r>
              <a:rPr lang="it-IT" sz="1200" b="1" spc="-60" dirty="0">
                <a:latin typeface="Arial"/>
                <a:cs typeface="Arial"/>
              </a:rPr>
              <a:t> </a:t>
            </a:r>
            <a:r>
              <a:rPr lang="it-IT" sz="1200" b="1" spc="-25" dirty="0">
                <a:latin typeface="Arial"/>
                <a:cs typeface="Arial"/>
              </a:rPr>
              <a:t>Formaggi</a:t>
            </a:r>
            <a:endParaRPr lang="it-IT" sz="1200" dirty="0">
              <a:latin typeface="Arial"/>
              <a:cs typeface="Arial"/>
            </a:endParaRPr>
          </a:p>
          <a:p>
            <a:pPr marL="12700">
              <a:lnSpc>
                <a:spcPts val="1040"/>
              </a:lnSpc>
              <a:spcBef>
                <a:spcPts val="359"/>
              </a:spcBef>
            </a:pPr>
            <a:r>
              <a:rPr lang="fr-FR" sz="900" i="1" spc="-10" dirty="0">
                <a:latin typeface="Arial"/>
                <a:cs typeface="Arial"/>
              </a:rPr>
              <a:t>Sauce tomate, emmental, provolone, fromage bleu,  mozzarella</a:t>
            </a:r>
            <a:endParaRPr lang="it-IT" sz="900" dirty="0">
              <a:latin typeface="Arial"/>
              <a:cs typeface="Arial"/>
            </a:endParaRPr>
          </a:p>
        </p:txBody>
      </p:sp>
      <p:sp>
        <p:nvSpPr>
          <p:cNvPr id="102" name="object 3">
            <a:extLst>
              <a:ext uri="{FF2B5EF4-FFF2-40B4-BE49-F238E27FC236}">
                <a16:creationId xmlns:a16="http://schemas.microsoft.com/office/drawing/2014/main" id="{82FF8849-75A8-4045-B2DD-AC594B32C898}"/>
              </a:ext>
            </a:extLst>
          </p:cNvPr>
          <p:cNvSpPr txBox="1"/>
          <p:nvPr/>
        </p:nvSpPr>
        <p:spPr>
          <a:xfrm>
            <a:off x="287345" y="7428030"/>
            <a:ext cx="1444625" cy="687368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1750">
              <a:lnSpc>
                <a:spcPct val="100000"/>
              </a:lnSpc>
              <a:spcBef>
                <a:spcPts val="135"/>
              </a:spcBef>
            </a:pPr>
            <a:r>
              <a:rPr lang="it-IT" sz="1200" b="1" spc="-25" dirty="0">
                <a:latin typeface="Arial"/>
                <a:cs typeface="Arial"/>
              </a:rPr>
              <a:t>Calabrese Piccante</a:t>
            </a:r>
          </a:p>
          <a:p>
            <a:pPr marL="31750">
              <a:lnSpc>
                <a:spcPct val="100000"/>
              </a:lnSpc>
              <a:spcBef>
                <a:spcPts val="135"/>
              </a:spcBef>
            </a:pPr>
            <a:r>
              <a:rPr lang="fr-FR" sz="900" i="1" spc="-10" dirty="0">
                <a:latin typeface="Arial"/>
                <a:cs typeface="Arial"/>
              </a:rPr>
              <a:t>Sauce tomate, salami de Calabre épicé, poivrons, mozzarella</a:t>
            </a:r>
            <a:endParaRPr lang="it-IT" sz="900" dirty="0">
              <a:latin typeface="Arial"/>
              <a:cs typeface="Arial"/>
            </a:endParaRPr>
          </a:p>
        </p:txBody>
      </p:sp>
      <p:sp>
        <p:nvSpPr>
          <p:cNvPr id="103" name="object 3">
            <a:extLst>
              <a:ext uri="{FF2B5EF4-FFF2-40B4-BE49-F238E27FC236}">
                <a16:creationId xmlns:a16="http://schemas.microsoft.com/office/drawing/2014/main" id="{F72D7D6B-9C2B-4C40-9666-173F31F4C7DC}"/>
              </a:ext>
            </a:extLst>
          </p:cNvPr>
          <p:cNvSpPr txBox="1"/>
          <p:nvPr/>
        </p:nvSpPr>
        <p:spPr>
          <a:xfrm>
            <a:off x="2493985" y="4222481"/>
            <a:ext cx="1444625" cy="72840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1750">
              <a:lnSpc>
                <a:spcPct val="100000"/>
              </a:lnSpc>
              <a:spcBef>
                <a:spcPts val="135"/>
              </a:spcBef>
            </a:pPr>
            <a:r>
              <a:rPr lang="it-IT" sz="1200" b="1" spc="-25" dirty="0">
                <a:latin typeface="Arial"/>
                <a:cs typeface="Arial"/>
              </a:rPr>
              <a:t>Prosciutto</a:t>
            </a:r>
            <a:endParaRPr lang="it-IT" sz="1200" b="1" dirty="0">
              <a:latin typeface="Arial"/>
              <a:cs typeface="Arial"/>
            </a:endParaRPr>
          </a:p>
          <a:p>
            <a:pPr marL="31750">
              <a:lnSpc>
                <a:spcPct val="100000"/>
              </a:lnSpc>
              <a:spcBef>
                <a:spcPts val="135"/>
              </a:spcBef>
            </a:pPr>
            <a:r>
              <a:rPr lang="fr-FR" sz="900" i="1" spc="-10" dirty="0">
                <a:latin typeface="Arial"/>
                <a:cs typeface="Arial"/>
              </a:rPr>
              <a:t>Sauce tomate, jambon blanc, mozzarella</a:t>
            </a:r>
            <a:endParaRPr lang="it-IT" sz="900" dirty="0">
              <a:latin typeface="Arial"/>
              <a:cs typeface="Arial"/>
            </a:endParaRPr>
          </a:p>
          <a:p>
            <a:pPr marL="12700">
              <a:lnSpc>
                <a:spcPts val="1040"/>
              </a:lnSpc>
              <a:spcBef>
                <a:spcPts val="359"/>
              </a:spcBef>
            </a:pPr>
            <a:endParaRPr lang="it-IT" sz="900" dirty="0">
              <a:latin typeface="Arial"/>
              <a:cs typeface="Arial"/>
            </a:endParaRPr>
          </a:p>
        </p:txBody>
      </p:sp>
      <p:sp>
        <p:nvSpPr>
          <p:cNvPr id="104" name="object 3">
            <a:extLst>
              <a:ext uri="{FF2B5EF4-FFF2-40B4-BE49-F238E27FC236}">
                <a16:creationId xmlns:a16="http://schemas.microsoft.com/office/drawing/2014/main" id="{5B734A76-5301-8C42-9233-6FB355756BEA}"/>
              </a:ext>
            </a:extLst>
          </p:cNvPr>
          <p:cNvSpPr txBox="1"/>
          <p:nvPr/>
        </p:nvSpPr>
        <p:spPr>
          <a:xfrm>
            <a:off x="303978" y="8523274"/>
            <a:ext cx="1511176" cy="72071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1750">
              <a:lnSpc>
                <a:spcPct val="100000"/>
              </a:lnSpc>
              <a:spcBef>
                <a:spcPts val="135"/>
              </a:spcBef>
            </a:pPr>
            <a:r>
              <a:rPr lang="it-IT" sz="1200" b="1" spc="-25" dirty="0">
                <a:latin typeface="Arial"/>
                <a:cs typeface="Arial"/>
              </a:rPr>
              <a:t>BBQ Pollo</a:t>
            </a:r>
            <a:endParaRPr lang="it-IT" sz="1200" b="1" dirty="0">
              <a:latin typeface="Arial"/>
              <a:cs typeface="Arial"/>
            </a:endParaRPr>
          </a:p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lang="fr-FR" sz="900" i="1" spc="-10" dirty="0">
                <a:latin typeface="Arial"/>
                <a:cs typeface="Arial"/>
              </a:rPr>
              <a:t>Sauce tomate, </a:t>
            </a:r>
            <a:r>
              <a:rPr lang="it-IT" sz="900" i="1" spc="-10" dirty="0">
                <a:latin typeface="Arial"/>
                <a:cs typeface="Arial"/>
              </a:rPr>
              <a:t>sauce barbecue, poulet, mozzarella</a:t>
            </a:r>
            <a:endParaRPr lang="it-IT" sz="900" dirty="0">
              <a:latin typeface="Arial"/>
              <a:cs typeface="Arial"/>
            </a:endParaRPr>
          </a:p>
          <a:p>
            <a:pPr marL="12700">
              <a:lnSpc>
                <a:spcPts val="1040"/>
              </a:lnSpc>
              <a:spcBef>
                <a:spcPts val="359"/>
              </a:spcBef>
            </a:pPr>
            <a:endParaRPr lang="it-IT" sz="900" dirty="0">
              <a:latin typeface="Arial"/>
              <a:cs typeface="Arial"/>
            </a:endParaRPr>
          </a:p>
        </p:txBody>
      </p:sp>
      <p:sp>
        <p:nvSpPr>
          <p:cNvPr id="105" name="object 41">
            <a:extLst>
              <a:ext uri="{FF2B5EF4-FFF2-40B4-BE49-F238E27FC236}">
                <a16:creationId xmlns:a16="http://schemas.microsoft.com/office/drawing/2014/main" id="{C52D8B0D-CC90-B740-BC6F-EB10A4E5B3B6}"/>
              </a:ext>
            </a:extLst>
          </p:cNvPr>
          <p:cNvSpPr txBox="1"/>
          <p:nvPr/>
        </p:nvSpPr>
        <p:spPr>
          <a:xfrm>
            <a:off x="419173" y="10059836"/>
            <a:ext cx="1974829" cy="3026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900" spc="-20" dirty="0">
                <a:latin typeface="Arial"/>
                <a:cs typeface="Arial"/>
              </a:rPr>
              <a:t>*</a:t>
            </a:r>
            <a:r>
              <a:rPr lang="fr-FR" sz="900" spc="-20" dirty="0">
                <a:latin typeface="Arial"/>
                <a:cs typeface="Arial"/>
              </a:rPr>
              <a:t>Prix nets. </a:t>
            </a:r>
          </a:p>
          <a:p>
            <a:pPr marL="12700">
              <a:spcBef>
                <a:spcPts val="100"/>
              </a:spcBef>
            </a:pPr>
            <a:r>
              <a:rPr lang="fr-FR" sz="900" spc="-20" dirty="0">
                <a:latin typeface="Arial"/>
                <a:cs typeface="Arial"/>
              </a:rPr>
              <a:t>Taxes et services inclus</a:t>
            </a:r>
            <a:r>
              <a:rPr sz="900" spc="-20" dirty="0">
                <a:latin typeface="Arial"/>
                <a:cs typeface="Arial"/>
              </a:rPr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zza sitting on top of a cutting board&#10;&#10;Description automatically generated">
            <a:extLst>
              <a:ext uri="{FF2B5EF4-FFF2-40B4-BE49-F238E27FC236}">
                <a16:creationId xmlns:a16="http://schemas.microsoft.com/office/drawing/2014/main" id="{CC380DCB-8A4E-3240-B6DF-FB61263F14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28108" cy="8626656"/>
          </a:xfrm>
          <a:prstGeom prst="rect">
            <a:avLst/>
          </a:prstGeom>
        </p:spPr>
      </p:pic>
      <p:sp>
        <p:nvSpPr>
          <p:cNvPr id="21" name="object 3">
            <a:extLst>
              <a:ext uri="{FF2B5EF4-FFF2-40B4-BE49-F238E27FC236}">
                <a16:creationId xmlns:a16="http://schemas.microsoft.com/office/drawing/2014/main" id="{312AB889-BC99-F742-A2E5-AF649CCA364B}"/>
              </a:ext>
            </a:extLst>
          </p:cNvPr>
          <p:cNvSpPr/>
          <p:nvPr/>
        </p:nvSpPr>
        <p:spPr>
          <a:xfrm>
            <a:off x="792474" y="9134998"/>
            <a:ext cx="144005" cy="1440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4">
            <a:extLst>
              <a:ext uri="{FF2B5EF4-FFF2-40B4-BE49-F238E27FC236}">
                <a16:creationId xmlns:a16="http://schemas.microsoft.com/office/drawing/2014/main" id="{60917E26-150A-A64F-B560-CBD0001E9907}"/>
              </a:ext>
            </a:extLst>
          </p:cNvPr>
          <p:cNvSpPr/>
          <p:nvPr/>
        </p:nvSpPr>
        <p:spPr>
          <a:xfrm>
            <a:off x="710996" y="8974804"/>
            <a:ext cx="1602105" cy="0"/>
          </a:xfrm>
          <a:custGeom>
            <a:avLst/>
            <a:gdLst/>
            <a:ahLst/>
            <a:cxnLst/>
            <a:rect l="l" t="t" r="r" b="b"/>
            <a:pathLst>
              <a:path w="1602105">
                <a:moveTo>
                  <a:pt x="1602003" y="0"/>
                </a:moveTo>
                <a:lnTo>
                  <a:pt x="0" y="0"/>
                </a:lnTo>
              </a:path>
            </a:pathLst>
          </a:cu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5">
            <a:extLst>
              <a:ext uri="{FF2B5EF4-FFF2-40B4-BE49-F238E27FC236}">
                <a16:creationId xmlns:a16="http://schemas.microsoft.com/office/drawing/2014/main" id="{4C675234-88DB-804C-AF91-A31C205BA1AF}"/>
              </a:ext>
            </a:extLst>
          </p:cNvPr>
          <p:cNvSpPr/>
          <p:nvPr/>
        </p:nvSpPr>
        <p:spPr>
          <a:xfrm>
            <a:off x="2631670" y="9886874"/>
            <a:ext cx="142989" cy="14300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6">
            <a:extLst>
              <a:ext uri="{FF2B5EF4-FFF2-40B4-BE49-F238E27FC236}">
                <a16:creationId xmlns:a16="http://schemas.microsoft.com/office/drawing/2014/main" id="{47EB142C-D201-0246-B4E5-CF5E7295085E}"/>
              </a:ext>
            </a:extLst>
          </p:cNvPr>
          <p:cNvSpPr/>
          <p:nvPr/>
        </p:nvSpPr>
        <p:spPr>
          <a:xfrm>
            <a:off x="792001" y="9886875"/>
            <a:ext cx="142989" cy="14300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11">
            <a:extLst>
              <a:ext uri="{FF2B5EF4-FFF2-40B4-BE49-F238E27FC236}">
                <a16:creationId xmlns:a16="http://schemas.microsoft.com/office/drawing/2014/main" id="{F7B8C515-085E-974D-8BBD-4F9568E90857}"/>
              </a:ext>
            </a:extLst>
          </p:cNvPr>
          <p:cNvSpPr/>
          <p:nvPr/>
        </p:nvSpPr>
        <p:spPr>
          <a:xfrm>
            <a:off x="722012" y="9144001"/>
            <a:ext cx="0" cy="351155"/>
          </a:xfrm>
          <a:custGeom>
            <a:avLst/>
            <a:gdLst/>
            <a:ahLst/>
            <a:cxnLst/>
            <a:rect l="l" t="t" r="r" b="b"/>
            <a:pathLst>
              <a:path h="351154">
                <a:moveTo>
                  <a:pt x="0" y="0"/>
                </a:moveTo>
                <a:lnTo>
                  <a:pt x="0" y="351002"/>
                </a:lnTo>
              </a:path>
            </a:pathLst>
          </a:cu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12">
            <a:extLst>
              <a:ext uri="{FF2B5EF4-FFF2-40B4-BE49-F238E27FC236}">
                <a16:creationId xmlns:a16="http://schemas.microsoft.com/office/drawing/2014/main" id="{3585BF73-1850-874D-B9EE-8FFAC272F3B9}"/>
              </a:ext>
            </a:extLst>
          </p:cNvPr>
          <p:cNvSpPr/>
          <p:nvPr/>
        </p:nvSpPr>
        <p:spPr>
          <a:xfrm>
            <a:off x="722012" y="9715505"/>
            <a:ext cx="0" cy="544830"/>
          </a:xfrm>
          <a:custGeom>
            <a:avLst/>
            <a:gdLst/>
            <a:ahLst/>
            <a:cxnLst/>
            <a:rect l="l" t="t" r="r" b="b"/>
            <a:pathLst>
              <a:path h="544829">
                <a:moveTo>
                  <a:pt x="0" y="0"/>
                </a:moveTo>
                <a:lnTo>
                  <a:pt x="0" y="544499"/>
                </a:lnTo>
              </a:path>
            </a:pathLst>
          </a:cu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15">
            <a:extLst>
              <a:ext uri="{FF2B5EF4-FFF2-40B4-BE49-F238E27FC236}">
                <a16:creationId xmlns:a16="http://schemas.microsoft.com/office/drawing/2014/main" id="{A38CFC08-AF43-0248-B4E4-62610833F890}"/>
              </a:ext>
            </a:extLst>
          </p:cNvPr>
          <p:cNvSpPr txBox="1"/>
          <p:nvPr/>
        </p:nvSpPr>
        <p:spPr>
          <a:xfrm>
            <a:off x="710900" y="8782491"/>
            <a:ext cx="1610995" cy="13529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800" spc="-25" dirty="0">
                <a:latin typeface="Arial"/>
                <a:cs typeface="Arial"/>
              </a:rPr>
              <a:t>Pictogrammes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46" name="object 16">
            <a:extLst>
              <a:ext uri="{FF2B5EF4-FFF2-40B4-BE49-F238E27FC236}">
                <a16:creationId xmlns:a16="http://schemas.microsoft.com/office/drawing/2014/main" id="{C38E9215-CFE5-A54A-B20C-AF7544C5EF9D}"/>
              </a:ext>
            </a:extLst>
          </p:cNvPr>
          <p:cNvSpPr txBox="1"/>
          <p:nvPr/>
        </p:nvSpPr>
        <p:spPr>
          <a:xfrm>
            <a:off x="988541" y="9129057"/>
            <a:ext cx="496570" cy="12888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fr-FR" sz="750" spc="-20" dirty="0">
                <a:latin typeface="Arial"/>
                <a:cs typeface="Arial"/>
              </a:rPr>
              <a:t>Végétarien</a:t>
            </a:r>
            <a:endParaRPr sz="750" dirty="0">
              <a:latin typeface="Arial"/>
              <a:cs typeface="Arial"/>
            </a:endParaRPr>
          </a:p>
        </p:txBody>
      </p:sp>
      <p:sp>
        <p:nvSpPr>
          <p:cNvPr id="47" name="object 19">
            <a:extLst>
              <a:ext uri="{FF2B5EF4-FFF2-40B4-BE49-F238E27FC236}">
                <a16:creationId xmlns:a16="http://schemas.microsoft.com/office/drawing/2014/main" id="{449D3D1D-2367-E24F-BA8E-379A07A4C300}"/>
              </a:ext>
            </a:extLst>
          </p:cNvPr>
          <p:cNvSpPr txBox="1"/>
          <p:nvPr/>
        </p:nvSpPr>
        <p:spPr>
          <a:xfrm>
            <a:off x="779399" y="9677561"/>
            <a:ext cx="1996439" cy="12888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50" spc="-15" dirty="0" err="1">
                <a:latin typeface="Arial"/>
                <a:cs typeface="Arial"/>
              </a:rPr>
              <a:t>Allerg</a:t>
            </a:r>
            <a:r>
              <a:rPr lang="fr-FR" sz="750" spc="-15" dirty="0">
                <a:latin typeface="Arial"/>
                <a:cs typeface="Arial"/>
              </a:rPr>
              <a:t>è</a:t>
            </a:r>
            <a:r>
              <a:rPr sz="750" spc="-15" dirty="0">
                <a:latin typeface="Arial"/>
                <a:cs typeface="Arial"/>
              </a:rPr>
              <a:t>ne</a:t>
            </a:r>
            <a:r>
              <a:rPr lang="fr-FR" sz="750" spc="-15" dirty="0">
                <a:latin typeface="Arial"/>
                <a:cs typeface="Arial"/>
              </a:rPr>
              <a:t>s</a:t>
            </a:r>
            <a:endParaRPr sz="750" dirty="0">
              <a:latin typeface="Arial"/>
              <a:cs typeface="Arial"/>
            </a:endParaRPr>
          </a:p>
        </p:txBody>
      </p:sp>
      <p:sp>
        <p:nvSpPr>
          <p:cNvPr id="48" name="object 20">
            <a:extLst>
              <a:ext uri="{FF2B5EF4-FFF2-40B4-BE49-F238E27FC236}">
                <a16:creationId xmlns:a16="http://schemas.microsoft.com/office/drawing/2014/main" id="{8878294D-5D9D-DE4C-86DD-82A9A581A1AA}"/>
              </a:ext>
            </a:extLst>
          </p:cNvPr>
          <p:cNvSpPr txBox="1"/>
          <p:nvPr/>
        </p:nvSpPr>
        <p:spPr>
          <a:xfrm>
            <a:off x="984595" y="9841371"/>
            <a:ext cx="1078361" cy="232756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>
              <a:lnSpc>
                <a:spcPts val="800"/>
              </a:lnSpc>
              <a:spcBef>
                <a:spcPts val="215"/>
              </a:spcBef>
            </a:pPr>
            <a:r>
              <a:rPr lang="fr-FR" sz="750" spc="-15" dirty="0">
                <a:latin typeface="Arial"/>
                <a:cs typeface="Arial"/>
              </a:rPr>
              <a:t>contient du blé et des produits dérivés</a:t>
            </a:r>
            <a:endParaRPr sz="750" dirty="0">
              <a:latin typeface="Arial"/>
              <a:cs typeface="Arial"/>
            </a:endParaRPr>
          </a:p>
        </p:txBody>
      </p:sp>
      <p:sp>
        <p:nvSpPr>
          <p:cNvPr id="49" name="object 21">
            <a:extLst>
              <a:ext uri="{FF2B5EF4-FFF2-40B4-BE49-F238E27FC236}">
                <a16:creationId xmlns:a16="http://schemas.microsoft.com/office/drawing/2014/main" id="{D8FF8D23-DCC9-5D48-BC9D-545CD448C74A}"/>
              </a:ext>
            </a:extLst>
          </p:cNvPr>
          <p:cNvSpPr txBox="1"/>
          <p:nvPr/>
        </p:nvSpPr>
        <p:spPr>
          <a:xfrm>
            <a:off x="2828766" y="9843777"/>
            <a:ext cx="1520190" cy="232756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>
              <a:lnSpc>
                <a:spcPts val="800"/>
              </a:lnSpc>
              <a:spcBef>
                <a:spcPts val="215"/>
              </a:spcBef>
            </a:pPr>
            <a:r>
              <a:rPr lang="fr-FR" sz="750" spc="-15" dirty="0">
                <a:latin typeface="Arial"/>
                <a:cs typeface="Arial"/>
              </a:rPr>
              <a:t>contient du lait (y compris le lactose) et des produits dérivés du lait</a:t>
            </a:r>
            <a:endParaRPr sz="75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Essen, Pizza, Gericht, drinnen enthält.&#10;&#10;Automatisch generierte Beschreibung">
            <a:extLst>
              <a:ext uri="{FF2B5EF4-FFF2-40B4-BE49-F238E27FC236}">
                <a16:creationId xmlns:a16="http://schemas.microsoft.com/office/drawing/2014/main" id="{BFC1CBA0-6654-944C-89A1-4C0C4729E6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40000" cy="10780000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2530425" y="2403095"/>
            <a:ext cx="2543175" cy="0"/>
          </a:xfrm>
          <a:custGeom>
            <a:avLst/>
            <a:gdLst/>
            <a:ahLst/>
            <a:cxnLst/>
            <a:rect l="l" t="t" r="r" b="b"/>
            <a:pathLst>
              <a:path w="2543175">
                <a:moveTo>
                  <a:pt x="0" y="0"/>
                </a:moveTo>
                <a:lnTo>
                  <a:pt x="2542687" y="0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1790"/>
          </a:p>
        </p:txBody>
      </p:sp>
      <p:sp>
        <p:nvSpPr>
          <p:cNvPr id="49" name="object 4">
            <a:extLst>
              <a:ext uri="{FF2B5EF4-FFF2-40B4-BE49-F238E27FC236}">
                <a16:creationId xmlns:a16="http://schemas.microsoft.com/office/drawing/2014/main" id="{8BA5E651-E3BE-5D4C-AD8F-7E69153995A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81698" y="1023650"/>
            <a:ext cx="1890429" cy="1242506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12700" marR="5080">
              <a:lnSpc>
                <a:spcPts val="4500"/>
              </a:lnSpc>
              <a:spcBef>
                <a:spcPts val="550"/>
              </a:spcBef>
            </a:pPr>
            <a:r>
              <a:rPr dirty="0"/>
              <a:t>PIZZA  </a:t>
            </a:r>
            <a:r>
              <a:rPr lang="fr-FR" dirty="0"/>
              <a:t>MENU</a:t>
            </a:r>
            <a:endParaRPr dirty="0"/>
          </a:p>
        </p:txBody>
      </p:sp>
      <p:sp>
        <p:nvSpPr>
          <p:cNvPr id="48" name="object 20"/>
          <p:cNvSpPr txBox="1"/>
          <p:nvPr/>
        </p:nvSpPr>
        <p:spPr>
          <a:xfrm>
            <a:off x="1690782" y="8582025"/>
            <a:ext cx="544830" cy="1847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100" b="1" spc="-20" dirty="0">
                <a:solidFill>
                  <a:srgbClr val="231F20"/>
                </a:solidFill>
                <a:latin typeface="Raleway"/>
                <a:cs typeface="Raleway"/>
              </a:rPr>
              <a:t>XX.XX</a:t>
            </a:r>
            <a:r>
              <a:rPr sz="1100" b="1" spc="-125" dirty="0">
                <a:solidFill>
                  <a:srgbClr val="231F20"/>
                </a:solidFill>
                <a:latin typeface="Raleway"/>
                <a:cs typeface="Raleway"/>
              </a:rPr>
              <a:t> </a:t>
            </a:r>
            <a:r>
              <a:rPr sz="1100" b="1" dirty="0">
                <a:solidFill>
                  <a:srgbClr val="231F20"/>
                </a:solidFill>
                <a:latin typeface="Raleway"/>
                <a:cs typeface="Raleway"/>
              </a:rPr>
              <a:t>€</a:t>
            </a:r>
            <a:endParaRPr sz="1100" dirty="0">
              <a:latin typeface="Raleway"/>
              <a:cs typeface="Raleway"/>
            </a:endParaRPr>
          </a:p>
        </p:txBody>
      </p:sp>
      <p:sp>
        <p:nvSpPr>
          <p:cNvPr id="50" name="object 22"/>
          <p:cNvSpPr txBox="1"/>
          <p:nvPr/>
        </p:nvSpPr>
        <p:spPr>
          <a:xfrm>
            <a:off x="1690782" y="6416112"/>
            <a:ext cx="544830" cy="1847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100" b="1" spc="-20" dirty="0">
                <a:solidFill>
                  <a:srgbClr val="231F20"/>
                </a:solidFill>
                <a:latin typeface="Raleway"/>
                <a:cs typeface="Raleway"/>
              </a:rPr>
              <a:t>XX.XX</a:t>
            </a:r>
            <a:r>
              <a:rPr sz="1100" b="1" spc="-125" dirty="0">
                <a:solidFill>
                  <a:srgbClr val="231F20"/>
                </a:solidFill>
                <a:latin typeface="Raleway"/>
                <a:cs typeface="Raleway"/>
              </a:rPr>
              <a:t> </a:t>
            </a:r>
            <a:r>
              <a:rPr sz="1100" b="1" dirty="0">
                <a:solidFill>
                  <a:srgbClr val="231F20"/>
                </a:solidFill>
                <a:latin typeface="Raleway"/>
                <a:cs typeface="Raleway"/>
              </a:rPr>
              <a:t>€</a:t>
            </a:r>
            <a:endParaRPr sz="1100" dirty="0">
              <a:latin typeface="Raleway"/>
              <a:cs typeface="Raleway"/>
            </a:endParaRPr>
          </a:p>
        </p:txBody>
      </p:sp>
      <p:sp>
        <p:nvSpPr>
          <p:cNvPr id="51" name="object 23"/>
          <p:cNvSpPr txBox="1"/>
          <p:nvPr/>
        </p:nvSpPr>
        <p:spPr>
          <a:xfrm>
            <a:off x="1746726" y="7505798"/>
            <a:ext cx="544830" cy="1847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100" b="1" spc="-20" dirty="0">
                <a:solidFill>
                  <a:srgbClr val="231F20"/>
                </a:solidFill>
                <a:latin typeface="Raleway"/>
                <a:cs typeface="Raleway"/>
              </a:rPr>
              <a:t>XX.XX</a:t>
            </a:r>
            <a:r>
              <a:rPr sz="1100" b="1" spc="-125" dirty="0">
                <a:solidFill>
                  <a:srgbClr val="231F20"/>
                </a:solidFill>
                <a:latin typeface="Raleway"/>
                <a:cs typeface="Raleway"/>
              </a:rPr>
              <a:t> </a:t>
            </a:r>
            <a:r>
              <a:rPr sz="1100" b="1" dirty="0">
                <a:solidFill>
                  <a:srgbClr val="231F20"/>
                </a:solidFill>
                <a:latin typeface="Raleway"/>
                <a:cs typeface="Raleway"/>
              </a:rPr>
              <a:t>€</a:t>
            </a:r>
            <a:endParaRPr sz="1100" dirty="0">
              <a:latin typeface="Raleway"/>
              <a:cs typeface="Raleway"/>
            </a:endParaRPr>
          </a:p>
        </p:txBody>
      </p:sp>
      <p:sp>
        <p:nvSpPr>
          <p:cNvPr id="79" name="object 43"/>
          <p:cNvSpPr txBox="1"/>
          <p:nvPr/>
        </p:nvSpPr>
        <p:spPr>
          <a:xfrm>
            <a:off x="3917222" y="4298730"/>
            <a:ext cx="544830" cy="1847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100" b="1" spc="-20" dirty="0">
                <a:solidFill>
                  <a:srgbClr val="231F20"/>
                </a:solidFill>
                <a:latin typeface="Raleway"/>
                <a:cs typeface="Raleway"/>
              </a:rPr>
              <a:t>XX.XX</a:t>
            </a:r>
            <a:r>
              <a:rPr sz="1100" b="1" spc="-125" dirty="0">
                <a:solidFill>
                  <a:srgbClr val="231F20"/>
                </a:solidFill>
                <a:latin typeface="Raleway"/>
                <a:cs typeface="Raleway"/>
              </a:rPr>
              <a:t> </a:t>
            </a:r>
            <a:r>
              <a:rPr sz="1100" b="1" dirty="0">
                <a:solidFill>
                  <a:srgbClr val="231F20"/>
                </a:solidFill>
                <a:latin typeface="Raleway"/>
                <a:cs typeface="Raleway"/>
              </a:rPr>
              <a:t>€</a:t>
            </a:r>
            <a:endParaRPr sz="1100" dirty="0">
              <a:latin typeface="Raleway"/>
              <a:cs typeface="Raleway"/>
            </a:endParaRPr>
          </a:p>
        </p:txBody>
      </p:sp>
      <p:sp>
        <p:nvSpPr>
          <p:cNvPr id="80" name="object 45"/>
          <p:cNvSpPr txBox="1"/>
          <p:nvPr/>
        </p:nvSpPr>
        <p:spPr>
          <a:xfrm>
            <a:off x="3917222" y="2590133"/>
            <a:ext cx="544830" cy="1847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100" b="1" spc="-20" dirty="0">
                <a:solidFill>
                  <a:srgbClr val="231F20"/>
                </a:solidFill>
                <a:latin typeface="Raleway"/>
                <a:cs typeface="Raleway"/>
              </a:rPr>
              <a:t>XX.XX</a:t>
            </a:r>
            <a:r>
              <a:rPr sz="1100" b="1" spc="-125" dirty="0">
                <a:solidFill>
                  <a:srgbClr val="231F20"/>
                </a:solidFill>
                <a:latin typeface="Raleway"/>
                <a:cs typeface="Raleway"/>
              </a:rPr>
              <a:t> </a:t>
            </a:r>
            <a:r>
              <a:rPr sz="1100" b="1" dirty="0">
                <a:solidFill>
                  <a:srgbClr val="231F20"/>
                </a:solidFill>
                <a:latin typeface="Raleway"/>
                <a:cs typeface="Raleway"/>
              </a:rPr>
              <a:t>€</a:t>
            </a:r>
            <a:endParaRPr sz="1100" dirty="0">
              <a:latin typeface="Raleway"/>
              <a:cs typeface="Raleway"/>
            </a:endParaRPr>
          </a:p>
        </p:txBody>
      </p:sp>
      <p:sp>
        <p:nvSpPr>
          <p:cNvPr id="81" name="object 47"/>
          <p:cNvSpPr txBox="1"/>
          <p:nvPr/>
        </p:nvSpPr>
        <p:spPr>
          <a:xfrm>
            <a:off x="3917222" y="3323701"/>
            <a:ext cx="544830" cy="1847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100" b="1" spc="-20" dirty="0">
                <a:solidFill>
                  <a:srgbClr val="231F20"/>
                </a:solidFill>
                <a:latin typeface="Raleway"/>
                <a:cs typeface="Raleway"/>
              </a:rPr>
              <a:t>XX.XX</a:t>
            </a:r>
            <a:r>
              <a:rPr sz="1100" b="1" spc="-125" dirty="0">
                <a:solidFill>
                  <a:srgbClr val="231F20"/>
                </a:solidFill>
                <a:latin typeface="Raleway"/>
                <a:cs typeface="Raleway"/>
              </a:rPr>
              <a:t> </a:t>
            </a:r>
            <a:r>
              <a:rPr sz="1100" b="1" dirty="0">
                <a:solidFill>
                  <a:srgbClr val="231F20"/>
                </a:solidFill>
                <a:latin typeface="Raleway"/>
                <a:cs typeface="Raleway"/>
              </a:rPr>
              <a:t>€</a:t>
            </a:r>
            <a:endParaRPr sz="1100" dirty="0">
              <a:latin typeface="Raleway"/>
              <a:cs typeface="Raleway"/>
            </a:endParaRPr>
          </a:p>
        </p:txBody>
      </p:sp>
      <p:pic>
        <p:nvPicPr>
          <p:cNvPr id="82" name="Immagine 84">
            <a:extLst>
              <a:ext uri="{FF2B5EF4-FFF2-40B4-BE49-F238E27FC236}">
                <a16:creationId xmlns:a16="http://schemas.microsoft.com/office/drawing/2014/main" id="{901CA558-2716-4F62-9742-C3E6ED043F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036" y="3068764"/>
            <a:ext cx="143256" cy="143256"/>
          </a:xfrm>
          <a:prstGeom prst="rect">
            <a:avLst/>
          </a:prstGeom>
        </p:spPr>
      </p:pic>
      <p:pic>
        <p:nvPicPr>
          <p:cNvPr id="83" name="Immagine 86">
            <a:extLst>
              <a:ext uri="{FF2B5EF4-FFF2-40B4-BE49-F238E27FC236}">
                <a16:creationId xmlns:a16="http://schemas.microsoft.com/office/drawing/2014/main" id="{1CF15892-42D0-473E-894B-E4B9CD573CC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357" y="3068764"/>
            <a:ext cx="143256" cy="143256"/>
          </a:xfrm>
          <a:prstGeom prst="rect">
            <a:avLst/>
          </a:prstGeom>
        </p:spPr>
      </p:pic>
      <p:pic>
        <p:nvPicPr>
          <p:cNvPr id="84" name="Immagine 88">
            <a:extLst>
              <a:ext uri="{FF2B5EF4-FFF2-40B4-BE49-F238E27FC236}">
                <a16:creationId xmlns:a16="http://schemas.microsoft.com/office/drawing/2014/main" id="{DA804CDF-187E-4A85-917E-822331C3A30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629" y="3068764"/>
            <a:ext cx="143256" cy="143256"/>
          </a:xfrm>
          <a:prstGeom prst="rect">
            <a:avLst/>
          </a:prstGeom>
        </p:spPr>
      </p:pic>
      <p:pic>
        <p:nvPicPr>
          <p:cNvPr id="85" name="Immagine 89">
            <a:extLst>
              <a:ext uri="{FF2B5EF4-FFF2-40B4-BE49-F238E27FC236}">
                <a16:creationId xmlns:a16="http://schemas.microsoft.com/office/drawing/2014/main" id="{65DF7997-358B-4D4D-8A37-EC205CF34F1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512" y="3995603"/>
            <a:ext cx="143256" cy="143256"/>
          </a:xfrm>
          <a:prstGeom prst="rect">
            <a:avLst/>
          </a:prstGeom>
        </p:spPr>
      </p:pic>
      <p:pic>
        <p:nvPicPr>
          <p:cNvPr id="86" name="Immagine 90">
            <a:extLst>
              <a:ext uri="{FF2B5EF4-FFF2-40B4-BE49-F238E27FC236}">
                <a16:creationId xmlns:a16="http://schemas.microsoft.com/office/drawing/2014/main" id="{6BAD0EC9-4B0A-46AA-A6F8-31E03BD0282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833" y="3995603"/>
            <a:ext cx="143256" cy="143256"/>
          </a:xfrm>
          <a:prstGeom prst="rect">
            <a:avLst/>
          </a:prstGeom>
        </p:spPr>
      </p:pic>
      <p:pic>
        <p:nvPicPr>
          <p:cNvPr id="87" name="Immagine 91">
            <a:extLst>
              <a:ext uri="{FF2B5EF4-FFF2-40B4-BE49-F238E27FC236}">
                <a16:creationId xmlns:a16="http://schemas.microsoft.com/office/drawing/2014/main" id="{09DF0699-FE32-4EC7-9D31-E2BB67B0C2B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105" y="3995603"/>
            <a:ext cx="143256" cy="143256"/>
          </a:xfrm>
          <a:prstGeom prst="rect">
            <a:avLst/>
          </a:prstGeom>
        </p:spPr>
      </p:pic>
      <p:pic>
        <p:nvPicPr>
          <p:cNvPr id="88" name="Immagine 96">
            <a:extLst>
              <a:ext uri="{FF2B5EF4-FFF2-40B4-BE49-F238E27FC236}">
                <a16:creationId xmlns:a16="http://schemas.microsoft.com/office/drawing/2014/main" id="{34D6C02C-5AE6-4558-B00A-9A262187F4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191" y="4857369"/>
            <a:ext cx="143256" cy="143256"/>
          </a:xfrm>
          <a:prstGeom prst="rect">
            <a:avLst/>
          </a:prstGeom>
        </p:spPr>
      </p:pic>
      <p:pic>
        <p:nvPicPr>
          <p:cNvPr id="89" name="Immagine 97">
            <a:extLst>
              <a:ext uri="{FF2B5EF4-FFF2-40B4-BE49-F238E27FC236}">
                <a16:creationId xmlns:a16="http://schemas.microsoft.com/office/drawing/2014/main" id="{F70DD100-F282-4570-B2EB-B8A5F382631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512" y="4857369"/>
            <a:ext cx="143256" cy="143256"/>
          </a:xfrm>
          <a:prstGeom prst="rect">
            <a:avLst/>
          </a:prstGeom>
        </p:spPr>
      </p:pic>
      <p:pic>
        <p:nvPicPr>
          <p:cNvPr id="90" name="Immagine 101">
            <a:extLst>
              <a:ext uri="{FF2B5EF4-FFF2-40B4-BE49-F238E27FC236}">
                <a16:creationId xmlns:a16="http://schemas.microsoft.com/office/drawing/2014/main" id="{4D4F2A21-7632-4075-B905-3271984F5D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85" y="7134225"/>
            <a:ext cx="143256" cy="143256"/>
          </a:xfrm>
          <a:prstGeom prst="rect">
            <a:avLst/>
          </a:prstGeom>
        </p:spPr>
      </p:pic>
      <p:pic>
        <p:nvPicPr>
          <p:cNvPr id="91" name="Immagine 102">
            <a:extLst>
              <a:ext uri="{FF2B5EF4-FFF2-40B4-BE49-F238E27FC236}">
                <a16:creationId xmlns:a16="http://schemas.microsoft.com/office/drawing/2014/main" id="{2A711BDA-1F89-42DD-ACDE-573526E2E73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26" y="7134225"/>
            <a:ext cx="143256" cy="143256"/>
          </a:xfrm>
          <a:prstGeom prst="rect">
            <a:avLst/>
          </a:prstGeom>
        </p:spPr>
      </p:pic>
      <p:pic>
        <p:nvPicPr>
          <p:cNvPr id="92" name="Immagine 103">
            <a:extLst>
              <a:ext uri="{FF2B5EF4-FFF2-40B4-BE49-F238E27FC236}">
                <a16:creationId xmlns:a16="http://schemas.microsoft.com/office/drawing/2014/main" id="{01F25E26-6700-461D-B3FB-F20601C1C28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78" y="7134225"/>
            <a:ext cx="143256" cy="143256"/>
          </a:xfrm>
          <a:prstGeom prst="rect">
            <a:avLst/>
          </a:prstGeom>
        </p:spPr>
      </p:pic>
      <p:pic>
        <p:nvPicPr>
          <p:cNvPr id="93" name="Immagine 104">
            <a:extLst>
              <a:ext uri="{FF2B5EF4-FFF2-40B4-BE49-F238E27FC236}">
                <a16:creationId xmlns:a16="http://schemas.microsoft.com/office/drawing/2014/main" id="{1598B18B-C70B-430F-833B-28F0FAAF0B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78" y="8162830"/>
            <a:ext cx="143256" cy="143256"/>
          </a:xfrm>
          <a:prstGeom prst="rect">
            <a:avLst/>
          </a:prstGeom>
        </p:spPr>
      </p:pic>
      <p:pic>
        <p:nvPicPr>
          <p:cNvPr id="94" name="Immagine 105">
            <a:extLst>
              <a:ext uri="{FF2B5EF4-FFF2-40B4-BE49-F238E27FC236}">
                <a16:creationId xmlns:a16="http://schemas.microsoft.com/office/drawing/2014/main" id="{29086065-84D9-48F3-A8DA-69DE4212B76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00" y="8162830"/>
            <a:ext cx="143256" cy="143256"/>
          </a:xfrm>
          <a:prstGeom prst="rect">
            <a:avLst/>
          </a:prstGeom>
        </p:spPr>
      </p:pic>
      <p:pic>
        <p:nvPicPr>
          <p:cNvPr id="95" name="Immagine 112">
            <a:extLst>
              <a:ext uri="{FF2B5EF4-FFF2-40B4-BE49-F238E27FC236}">
                <a16:creationId xmlns:a16="http://schemas.microsoft.com/office/drawing/2014/main" id="{8186FCCD-7A87-4058-B22D-AF687EC424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78" y="9200769"/>
            <a:ext cx="143256" cy="143256"/>
          </a:xfrm>
          <a:prstGeom prst="rect">
            <a:avLst/>
          </a:prstGeom>
        </p:spPr>
      </p:pic>
      <p:pic>
        <p:nvPicPr>
          <p:cNvPr id="96" name="Immagine 113">
            <a:extLst>
              <a:ext uri="{FF2B5EF4-FFF2-40B4-BE49-F238E27FC236}">
                <a16:creationId xmlns:a16="http://schemas.microsoft.com/office/drawing/2014/main" id="{D5CF85D9-E089-4DF2-9E70-73A06546D99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00" y="9200769"/>
            <a:ext cx="143256" cy="143256"/>
          </a:xfrm>
          <a:prstGeom prst="rect">
            <a:avLst/>
          </a:prstGeom>
        </p:spPr>
      </p:pic>
      <p:sp>
        <p:nvSpPr>
          <p:cNvPr id="97" name="object 3">
            <a:extLst>
              <a:ext uri="{FF2B5EF4-FFF2-40B4-BE49-F238E27FC236}">
                <a16:creationId xmlns:a16="http://schemas.microsoft.com/office/drawing/2014/main" id="{04538874-038F-4A4B-8E73-09C350D23C4F}"/>
              </a:ext>
            </a:extLst>
          </p:cNvPr>
          <p:cNvSpPr txBox="1"/>
          <p:nvPr/>
        </p:nvSpPr>
        <p:spPr>
          <a:xfrm>
            <a:off x="287345" y="6351550"/>
            <a:ext cx="1444625" cy="674544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>
              <a:spcBef>
                <a:spcPts val="580"/>
              </a:spcBef>
            </a:pPr>
            <a:r>
              <a:rPr sz="1200" b="1" spc="-35" dirty="0">
                <a:latin typeface="Arial"/>
                <a:cs typeface="Arial"/>
              </a:rPr>
              <a:t>Verdure</a:t>
            </a:r>
            <a:r>
              <a:rPr sz="1200" b="1" spc="-60" dirty="0">
                <a:latin typeface="Arial"/>
                <a:cs typeface="Arial"/>
              </a:rPr>
              <a:t> </a:t>
            </a:r>
            <a:r>
              <a:rPr sz="1200" b="1" spc="-25" dirty="0">
                <a:latin typeface="Arial"/>
                <a:cs typeface="Arial"/>
              </a:rPr>
              <a:t>Grigliate</a:t>
            </a:r>
            <a:endParaRPr sz="1200" dirty="0">
              <a:latin typeface="Arial"/>
              <a:cs typeface="Arial"/>
            </a:endParaRPr>
          </a:p>
          <a:p>
            <a:pPr marL="12700"/>
            <a:r>
              <a:rPr lang="fr-FR" sz="900" i="1" spc="-10" dirty="0">
                <a:latin typeface="Arial"/>
                <a:cs typeface="Arial"/>
              </a:rPr>
              <a:t>Sauce tomate, poivrons grillés, courgettes, aubergines, mozzarella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98" name="object 22">
            <a:extLst>
              <a:ext uri="{FF2B5EF4-FFF2-40B4-BE49-F238E27FC236}">
                <a16:creationId xmlns:a16="http://schemas.microsoft.com/office/drawing/2014/main" id="{BD197B81-0EEA-D944-A07C-0B01F8302BB0}"/>
              </a:ext>
            </a:extLst>
          </p:cNvPr>
          <p:cNvSpPr txBox="1"/>
          <p:nvPr/>
        </p:nvSpPr>
        <p:spPr>
          <a:xfrm>
            <a:off x="2517707" y="2496682"/>
            <a:ext cx="1444625" cy="451406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>
              <a:spcBef>
                <a:spcPts val="580"/>
              </a:spcBef>
            </a:pPr>
            <a:r>
              <a:rPr sz="1200" b="1" spc="-25" dirty="0">
                <a:latin typeface="Arial"/>
                <a:cs typeface="Arial"/>
              </a:rPr>
              <a:t>Margherita</a:t>
            </a:r>
            <a:endParaRPr sz="1200" dirty="0">
              <a:latin typeface="Arial"/>
              <a:cs typeface="Arial"/>
            </a:endParaRPr>
          </a:p>
          <a:p>
            <a:pPr marL="12700" marR="5080">
              <a:lnSpc>
                <a:spcPts val="1000"/>
              </a:lnSpc>
              <a:spcBef>
                <a:spcPts val="455"/>
              </a:spcBef>
            </a:pPr>
            <a:r>
              <a:rPr lang="fr-FR" sz="900" i="1" spc="-10" dirty="0">
                <a:latin typeface="Arial"/>
                <a:cs typeface="Arial"/>
              </a:rPr>
              <a:t>Sauce tomate, mozzarella</a:t>
            </a:r>
          </a:p>
        </p:txBody>
      </p:sp>
      <p:sp>
        <p:nvSpPr>
          <p:cNvPr id="99" name="object 3">
            <a:extLst>
              <a:ext uri="{FF2B5EF4-FFF2-40B4-BE49-F238E27FC236}">
                <a16:creationId xmlns:a16="http://schemas.microsoft.com/office/drawing/2014/main" id="{5A14DBB4-CA92-CB46-9FB0-E5F832389657}"/>
              </a:ext>
            </a:extLst>
          </p:cNvPr>
          <p:cNvSpPr txBox="1"/>
          <p:nvPr/>
        </p:nvSpPr>
        <p:spPr>
          <a:xfrm>
            <a:off x="2489714" y="3248025"/>
            <a:ext cx="1444625" cy="695062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1750">
              <a:lnSpc>
                <a:spcPct val="100000"/>
              </a:lnSpc>
              <a:spcBef>
                <a:spcPts val="135"/>
              </a:spcBef>
            </a:pPr>
            <a:r>
              <a:rPr lang="it-IT" sz="1200" b="1" spc="-25" dirty="0">
                <a:latin typeface="Arial"/>
                <a:cs typeface="Arial"/>
              </a:rPr>
              <a:t>Quattro</a:t>
            </a:r>
            <a:r>
              <a:rPr lang="it-IT" sz="1200" b="1" spc="-60" dirty="0">
                <a:latin typeface="Arial"/>
                <a:cs typeface="Arial"/>
              </a:rPr>
              <a:t> </a:t>
            </a:r>
            <a:r>
              <a:rPr lang="it-IT" sz="1200" b="1" spc="-25" dirty="0">
                <a:latin typeface="Arial"/>
                <a:cs typeface="Arial"/>
              </a:rPr>
              <a:t>Formaggi</a:t>
            </a:r>
            <a:endParaRPr lang="it-IT" sz="1200" dirty="0">
              <a:latin typeface="Arial"/>
              <a:cs typeface="Arial"/>
            </a:endParaRPr>
          </a:p>
          <a:p>
            <a:pPr marL="12700">
              <a:lnSpc>
                <a:spcPts val="1040"/>
              </a:lnSpc>
              <a:spcBef>
                <a:spcPts val="359"/>
              </a:spcBef>
            </a:pPr>
            <a:r>
              <a:rPr lang="fr-FR" sz="900" i="1" spc="-10" dirty="0">
                <a:latin typeface="Arial"/>
                <a:cs typeface="Arial"/>
              </a:rPr>
              <a:t>Sauce tomate, emmental, provolone, fromage bleu,  mozzarella</a:t>
            </a:r>
            <a:endParaRPr lang="it-IT" sz="900" dirty="0">
              <a:latin typeface="Arial"/>
              <a:cs typeface="Arial"/>
            </a:endParaRPr>
          </a:p>
        </p:txBody>
      </p:sp>
      <p:sp>
        <p:nvSpPr>
          <p:cNvPr id="100" name="object 3">
            <a:extLst>
              <a:ext uri="{FF2B5EF4-FFF2-40B4-BE49-F238E27FC236}">
                <a16:creationId xmlns:a16="http://schemas.microsoft.com/office/drawing/2014/main" id="{82FF8849-75A8-4045-B2DD-AC594B32C898}"/>
              </a:ext>
            </a:extLst>
          </p:cNvPr>
          <p:cNvSpPr txBox="1"/>
          <p:nvPr/>
        </p:nvSpPr>
        <p:spPr>
          <a:xfrm>
            <a:off x="287345" y="7428030"/>
            <a:ext cx="1444625" cy="687368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1750">
              <a:lnSpc>
                <a:spcPct val="100000"/>
              </a:lnSpc>
              <a:spcBef>
                <a:spcPts val="135"/>
              </a:spcBef>
            </a:pPr>
            <a:r>
              <a:rPr lang="it-IT" sz="1200" b="1" spc="-25" dirty="0">
                <a:latin typeface="Arial"/>
                <a:cs typeface="Arial"/>
              </a:rPr>
              <a:t>Calabrese Piccante</a:t>
            </a:r>
          </a:p>
          <a:p>
            <a:pPr marL="31750">
              <a:lnSpc>
                <a:spcPct val="100000"/>
              </a:lnSpc>
              <a:spcBef>
                <a:spcPts val="135"/>
              </a:spcBef>
            </a:pPr>
            <a:r>
              <a:rPr lang="fr-FR" sz="900" i="1" spc="-10" dirty="0">
                <a:latin typeface="Arial"/>
                <a:cs typeface="Arial"/>
              </a:rPr>
              <a:t>Sauce tomate, salami de Calabre épicé, poivrons, mozzarella</a:t>
            </a:r>
            <a:endParaRPr lang="it-IT" sz="900" dirty="0">
              <a:latin typeface="Arial"/>
              <a:cs typeface="Arial"/>
            </a:endParaRPr>
          </a:p>
        </p:txBody>
      </p:sp>
      <p:sp>
        <p:nvSpPr>
          <p:cNvPr id="101" name="object 3">
            <a:extLst>
              <a:ext uri="{FF2B5EF4-FFF2-40B4-BE49-F238E27FC236}">
                <a16:creationId xmlns:a16="http://schemas.microsoft.com/office/drawing/2014/main" id="{F72D7D6B-9C2B-4C40-9666-173F31F4C7DC}"/>
              </a:ext>
            </a:extLst>
          </p:cNvPr>
          <p:cNvSpPr txBox="1"/>
          <p:nvPr/>
        </p:nvSpPr>
        <p:spPr>
          <a:xfrm>
            <a:off x="2493985" y="4222481"/>
            <a:ext cx="1444625" cy="72840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1750">
              <a:lnSpc>
                <a:spcPct val="100000"/>
              </a:lnSpc>
              <a:spcBef>
                <a:spcPts val="135"/>
              </a:spcBef>
            </a:pPr>
            <a:r>
              <a:rPr lang="it-IT" sz="1200" b="1" spc="-25" dirty="0">
                <a:latin typeface="Arial"/>
                <a:cs typeface="Arial"/>
              </a:rPr>
              <a:t>Prosciutto</a:t>
            </a:r>
            <a:endParaRPr lang="it-IT" sz="1200" b="1" dirty="0">
              <a:latin typeface="Arial"/>
              <a:cs typeface="Arial"/>
            </a:endParaRPr>
          </a:p>
          <a:p>
            <a:pPr marL="31750">
              <a:lnSpc>
                <a:spcPct val="100000"/>
              </a:lnSpc>
              <a:spcBef>
                <a:spcPts val="135"/>
              </a:spcBef>
            </a:pPr>
            <a:r>
              <a:rPr lang="fr-FR" sz="900" i="1" spc="-10" dirty="0">
                <a:latin typeface="Arial"/>
                <a:cs typeface="Arial"/>
              </a:rPr>
              <a:t>Sauce tomate, jambon blanc, mozzarella</a:t>
            </a:r>
            <a:endParaRPr lang="it-IT" sz="900" dirty="0">
              <a:latin typeface="Arial"/>
              <a:cs typeface="Arial"/>
            </a:endParaRPr>
          </a:p>
          <a:p>
            <a:pPr marL="12700">
              <a:lnSpc>
                <a:spcPts val="1040"/>
              </a:lnSpc>
              <a:spcBef>
                <a:spcPts val="359"/>
              </a:spcBef>
            </a:pPr>
            <a:endParaRPr lang="it-IT" sz="900" dirty="0">
              <a:latin typeface="Arial"/>
              <a:cs typeface="Arial"/>
            </a:endParaRPr>
          </a:p>
        </p:txBody>
      </p:sp>
      <p:sp>
        <p:nvSpPr>
          <p:cNvPr id="102" name="object 3">
            <a:extLst>
              <a:ext uri="{FF2B5EF4-FFF2-40B4-BE49-F238E27FC236}">
                <a16:creationId xmlns:a16="http://schemas.microsoft.com/office/drawing/2014/main" id="{5B734A76-5301-8C42-9233-6FB355756BEA}"/>
              </a:ext>
            </a:extLst>
          </p:cNvPr>
          <p:cNvSpPr txBox="1"/>
          <p:nvPr/>
        </p:nvSpPr>
        <p:spPr>
          <a:xfrm>
            <a:off x="303978" y="8523274"/>
            <a:ext cx="1511176" cy="72071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1750">
              <a:lnSpc>
                <a:spcPct val="100000"/>
              </a:lnSpc>
              <a:spcBef>
                <a:spcPts val="135"/>
              </a:spcBef>
            </a:pPr>
            <a:r>
              <a:rPr lang="it-IT" sz="1200" b="1" spc="-25" dirty="0">
                <a:latin typeface="Arial"/>
                <a:cs typeface="Arial"/>
              </a:rPr>
              <a:t>BBQ Pollo</a:t>
            </a:r>
            <a:endParaRPr lang="it-IT" sz="1200" b="1" dirty="0">
              <a:latin typeface="Arial"/>
              <a:cs typeface="Arial"/>
            </a:endParaRPr>
          </a:p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lang="fr-FR" sz="900" i="1" spc="-10" dirty="0">
                <a:latin typeface="Arial"/>
                <a:cs typeface="Arial"/>
              </a:rPr>
              <a:t>Sauce tomate, </a:t>
            </a:r>
            <a:r>
              <a:rPr lang="it-IT" sz="900" i="1" spc="-10" dirty="0">
                <a:latin typeface="Arial"/>
                <a:cs typeface="Arial"/>
              </a:rPr>
              <a:t>sauce barbecue, poulet, mozzarella</a:t>
            </a:r>
            <a:endParaRPr lang="it-IT" sz="900" dirty="0">
              <a:latin typeface="Arial"/>
              <a:cs typeface="Arial"/>
            </a:endParaRPr>
          </a:p>
          <a:p>
            <a:pPr marL="12700">
              <a:lnSpc>
                <a:spcPts val="1040"/>
              </a:lnSpc>
              <a:spcBef>
                <a:spcPts val="359"/>
              </a:spcBef>
            </a:pPr>
            <a:endParaRPr lang="it-IT" sz="900" dirty="0">
              <a:latin typeface="Arial"/>
              <a:cs typeface="Arial"/>
            </a:endParaRPr>
          </a:p>
        </p:txBody>
      </p:sp>
      <p:sp>
        <p:nvSpPr>
          <p:cNvPr id="103" name="object 41">
            <a:extLst>
              <a:ext uri="{FF2B5EF4-FFF2-40B4-BE49-F238E27FC236}">
                <a16:creationId xmlns:a16="http://schemas.microsoft.com/office/drawing/2014/main" id="{C52D8B0D-CC90-B740-BC6F-EB10A4E5B3B6}"/>
              </a:ext>
            </a:extLst>
          </p:cNvPr>
          <p:cNvSpPr txBox="1"/>
          <p:nvPr/>
        </p:nvSpPr>
        <p:spPr>
          <a:xfrm>
            <a:off x="419173" y="10059836"/>
            <a:ext cx="1974829" cy="3026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900" spc="-20" dirty="0">
                <a:latin typeface="Arial"/>
                <a:cs typeface="Arial"/>
              </a:rPr>
              <a:t>*</a:t>
            </a:r>
            <a:r>
              <a:rPr lang="fr-FR" sz="900" spc="-20" dirty="0">
                <a:latin typeface="Arial"/>
                <a:cs typeface="Arial"/>
              </a:rPr>
              <a:t>Prix nets. </a:t>
            </a:r>
          </a:p>
          <a:p>
            <a:pPr marL="12700">
              <a:spcBef>
                <a:spcPts val="100"/>
              </a:spcBef>
            </a:pPr>
            <a:r>
              <a:rPr lang="fr-FR" sz="900" spc="-20" dirty="0">
                <a:latin typeface="Arial"/>
                <a:cs typeface="Arial"/>
              </a:rPr>
              <a:t>Taxes et services inclus</a:t>
            </a:r>
            <a:r>
              <a:rPr sz="900" spc="-20" dirty="0">
                <a:latin typeface="Arial"/>
                <a:cs typeface="Arial"/>
              </a:rPr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1C449A-C345-E2B7-CABB-F9E9F967C387}"/>
              </a:ext>
            </a:extLst>
          </p:cNvPr>
          <p:cNvSpPr txBox="1">
            <a:spLocks/>
          </p:cNvSpPr>
          <p:nvPr/>
        </p:nvSpPr>
        <p:spPr>
          <a:xfrm>
            <a:off x="346522" y="573044"/>
            <a:ext cx="4347270" cy="879955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defTabSz="914400">
              <a:tabLst>
                <a:tab pos="3870960" algn="l"/>
              </a:tabLst>
            </a:pPr>
            <a:r>
              <a:rPr lang="fr-FR" sz="1600" b="1" u="sng" kern="0">
                <a:solidFill>
                  <a:sysClr val="windowText" lastClr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Guide d'impression des menus</a:t>
            </a:r>
            <a:br>
              <a:rPr lang="fr-FR" sz="1200" kern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</a:br>
            <a:r>
              <a:rPr lang="fr-FR" sz="1200" b="1" kern="0">
                <a:solidFill>
                  <a:sysClr val="windowText" lastClr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 </a:t>
            </a:r>
            <a:br>
              <a:rPr lang="fr-FR" sz="1200" b="1" kern="0">
                <a:solidFill>
                  <a:sysClr val="windowText" lastClr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</a:br>
            <a:br>
              <a:rPr lang="fr-FR" sz="1200" kern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</a:br>
            <a:r>
              <a:rPr lang="fr-FR" sz="1200" b="1" kern="0">
                <a:solidFill>
                  <a:sysClr val="windowText" lastClr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1/ Sélection du modèle de conception</a:t>
            </a:r>
            <a:br>
              <a:rPr lang="fr-FR" sz="1200" kern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</a:br>
            <a:r>
              <a:rPr lang="fr-FR" sz="1200" kern="0">
                <a:solidFill>
                  <a:sysClr val="windowText" lastClr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 </a:t>
            </a:r>
            <a:br>
              <a:rPr lang="fr-FR" sz="1200" kern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</a:br>
            <a:r>
              <a:rPr lang="fr-FR" sz="1200" kern="0">
                <a:solidFill>
                  <a:sysClr val="windowText" lastClr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Sélectionnez le fichier en double-cliquant dessus. </a:t>
            </a:r>
            <a:br>
              <a:rPr lang="fr-FR" sz="1200" kern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</a:br>
            <a:r>
              <a:rPr lang="fr-FR" sz="1200" kern="0">
                <a:solidFill>
                  <a:sysClr val="windowText" lastClr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PowerPoint démarre automatiquement et le modèle de design s'affiche. </a:t>
            </a:r>
            <a:br>
              <a:rPr lang="fr-FR" sz="1200" kern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</a:br>
            <a:r>
              <a:rPr lang="fr-FR" sz="1200" kern="0">
                <a:solidFill>
                  <a:sysClr val="windowText" lastClr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Sélectionnez le recto et le verso de votre choix et supprimez les pages inutiles. </a:t>
            </a:r>
            <a:br>
              <a:rPr lang="fr-FR" sz="1200" kern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</a:br>
            <a:r>
              <a:rPr lang="fr-FR" sz="1200" kern="0">
                <a:solidFill>
                  <a:sysClr val="windowText" lastClr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Adaptez les champs de texte éditables et enregistrez vos modifications.</a:t>
            </a:r>
            <a:br>
              <a:rPr lang="fr-FR" sz="1200" kern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</a:br>
            <a:r>
              <a:rPr lang="fr-FR" sz="1200" kern="0">
                <a:solidFill>
                  <a:sysClr val="windowText" lastClr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 </a:t>
            </a:r>
            <a:br>
              <a:rPr lang="fr-FR" sz="1200" kern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</a:br>
            <a:r>
              <a:rPr lang="fr-FR" sz="1200" u="sng" ker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IMPORTANT :</a:t>
            </a:r>
            <a:r>
              <a:rPr lang="fr-FR" sz="1200" ker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 </a:t>
            </a:r>
            <a:r>
              <a:rPr lang="fr-FR" sz="1200" kern="0">
                <a:solidFill>
                  <a:sysClr val="windowText" lastClr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La déclaration obligatoire s'applique aux menus. </a:t>
            </a:r>
            <a:br>
              <a:rPr lang="fr-FR" sz="1200" kern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</a:br>
            <a:r>
              <a:rPr lang="fr-FR" sz="1200" kern="0">
                <a:solidFill>
                  <a:sysClr val="windowText" lastClr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Si vous modifiez/complétez des ingrédients, veillez à adapter en conséquence la mention des allergènes.</a:t>
            </a:r>
            <a:br>
              <a:rPr lang="fr-FR" sz="1200" kern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</a:br>
            <a:r>
              <a:rPr lang="fr-FR" sz="1200" kern="0">
                <a:solidFill>
                  <a:sysClr val="windowText" lastClr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 </a:t>
            </a:r>
            <a:br>
              <a:rPr lang="fr-FR" sz="1200" kern="0">
                <a:solidFill>
                  <a:sysClr val="windowText" lastClr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</a:br>
            <a:br>
              <a:rPr lang="fr-FR" sz="1200" kern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</a:br>
            <a:r>
              <a:rPr lang="fr-FR" sz="1200" b="1" kern="0">
                <a:solidFill>
                  <a:sysClr val="windowText" lastClr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2/ Créer des données d'impression</a:t>
            </a:r>
            <a:br>
              <a:rPr lang="fr-FR" sz="1200" kern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</a:br>
            <a:r>
              <a:rPr lang="fr-FR" sz="1200" b="1" kern="0">
                <a:solidFill>
                  <a:sysClr val="windowText" lastClr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 </a:t>
            </a:r>
            <a:br>
              <a:rPr lang="fr-FR" sz="1200" kern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</a:br>
            <a:r>
              <a:rPr lang="fr-FR" sz="1200" kern="0">
                <a:solidFill>
                  <a:sysClr val="windowText" lastClr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Sélectionnez dans le menu de navigation Fichier &gt; Exporter &gt; Document PDF/XPS et enregistrez le menu.</a:t>
            </a:r>
            <a:br>
              <a:rPr lang="fr-FR" sz="1200" kern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</a:br>
            <a:r>
              <a:rPr lang="fr-FR" sz="1200" kern="0">
                <a:solidFill>
                  <a:sysClr val="windowText" lastClr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 </a:t>
            </a:r>
            <a:br>
              <a:rPr lang="fr-FR" sz="1200" kern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</a:br>
            <a:r>
              <a:rPr lang="fr-FR" sz="1200" kern="0">
                <a:solidFill>
                  <a:sysClr val="windowText" lastClr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Si l'imprimerie de votre choix a besoin du recto et du verso sous forme de fichiers séparés, procédez comme suit : Ouvrir le menu final (PowerPoint) &gt; Supprimer le verso &gt; Enregistrer sous "Menu_Recto" / Ouvrir à nouveau le menu final &gt; Supprimer le recto &gt; Enregistrer sous "Menu_Verso" Enregistrez ensuite les fichiers au format PDF.</a:t>
            </a:r>
            <a:br>
              <a:rPr lang="fr-FR" sz="1200" kern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</a:br>
            <a:r>
              <a:rPr lang="fr-FR" sz="1200" kern="0">
                <a:solidFill>
                  <a:sysClr val="windowText" lastClr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 </a:t>
            </a:r>
            <a:br>
              <a:rPr lang="fr-FR" sz="1200" kern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</a:br>
            <a:r>
              <a:rPr lang="fr-FR" sz="1200" kern="0">
                <a:solidFill>
                  <a:sysClr val="windowText" lastClr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Pour l'impression (format final 138 x 297 mm), nous recommandons les paramètres suivants :</a:t>
            </a:r>
            <a:br>
              <a:rPr lang="fr-FR" sz="1200" kern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</a:br>
            <a:r>
              <a:rPr lang="fr-FR" sz="1200" kern="0">
                <a:solidFill>
                  <a:sysClr val="windowText" lastClr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- Traitement : pelliculé brillant</a:t>
            </a:r>
            <a:br>
              <a:rPr lang="fr-FR" sz="1200" kern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</a:br>
            <a:r>
              <a:rPr lang="fr-FR" sz="1200" kern="0">
                <a:solidFill>
                  <a:sysClr val="windowText" lastClr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- Epaisseur du papier : 300 g/m².</a:t>
            </a:r>
            <a:br>
              <a:rPr lang="fr-FR" sz="1200" kern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</a:br>
            <a:r>
              <a:rPr lang="fr-FR" sz="1200" kern="0">
                <a:solidFill>
                  <a:sysClr val="windowText" lastClr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- Pages : 2 pages </a:t>
            </a:r>
            <a:br>
              <a:rPr lang="fr-FR" sz="1200" kern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</a:br>
            <a:r>
              <a:rPr lang="fr-FR" sz="1200" kern="0">
                <a:solidFill>
                  <a:sysClr val="windowText" lastClr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soit recto page assortiment pizza + verso page boisson </a:t>
            </a:r>
            <a:br>
              <a:rPr lang="fr-FR" sz="1200" kern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</a:br>
            <a:r>
              <a:rPr lang="fr-FR" sz="1200" kern="0">
                <a:solidFill>
                  <a:sysClr val="windowText" lastClr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soit recto page assortiment pizza + verso dernière de couverture</a:t>
            </a:r>
            <a:br>
              <a:rPr lang="fr-FR" sz="1200" kern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</a:br>
            <a:r>
              <a:rPr lang="fr-FR" sz="1200" kern="0">
                <a:solidFill>
                  <a:sysClr val="windowText" lastClr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- Couleurs : 4/4 couleurs</a:t>
            </a:r>
            <a:br>
              <a:rPr lang="fr-FR" sz="1200" kern="0">
                <a:solidFill>
                  <a:sysClr val="windowText" lastClr="000000"/>
                </a:solidFill>
              </a:rPr>
            </a:br>
            <a:endParaRPr lang="fr-FR" sz="12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2326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</TotalTime>
  <Words>777</Words>
  <Application>Microsoft Office PowerPoint</Application>
  <PresentationFormat>Personnalisé</PresentationFormat>
  <Paragraphs>138</Paragraphs>
  <Slides>6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2" baseType="lpstr">
      <vt:lpstr>Arial</vt:lpstr>
      <vt:lpstr>Calibri</vt:lpstr>
      <vt:lpstr>Raleway</vt:lpstr>
      <vt:lpstr>Raleway-SemiBold</vt:lpstr>
      <vt:lpstr>Times New Roman</vt:lpstr>
      <vt:lpstr>Office Theme</vt:lpstr>
      <vt:lpstr>PIZZA  MENU</vt:lpstr>
      <vt:lpstr>Présentation PowerPoint</vt:lpstr>
      <vt:lpstr>PIZZA  MENU</vt:lpstr>
      <vt:lpstr>Présentation PowerPoint</vt:lpstr>
      <vt:lpstr>PIZZA  MENU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DOP-Speisekarte-Template-V2_20200122.indd</dc:title>
  <cp:lastModifiedBy>Mastella, Ondine</cp:lastModifiedBy>
  <cp:revision>27</cp:revision>
  <cp:lastPrinted>2022-05-19T08:39:00Z</cp:lastPrinted>
  <dcterms:created xsi:type="dcterms:W3CDTF">2020-01-22T13:26:05Z</dcterms:created>
  <dcterms:modified xsi:type="dcterms:W3CDTF">2022-07-22T12:12:40Z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2020-01-22T00:00:00Z</vt:filetime>
  </property>
  <property fmtid="{D5CDD505-2E9C-101B-9397-08002B2CF9AE}" pid="3" name="Creator">
    <vt:lpwstr>Adobe InDesign 15.0 (Macintosh)</vt:lpwstr>
  </property>
  <property fmtid="{D5CDD505-2E9C-101B-9397-08002B2CF9AE}" pid="4" name="LastSaved">
    <vt:filetime>2020-01-22T00:00:00Z</vt:filetime>
  </property>
</Properties>
</file>