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C56"/>
    <a:srgbClr val="714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71" d="100"/>
          <a:sy n="71" d="100"/>
        </p:scale>
        <p:origin x="30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281DB50-BCCC-9C4C-B235-3BFCD6204296}"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305947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281DB50-BCCC-9C4C-B235-3BFCD6204296}"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348415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281DB50-BCCC-9C4C-B235-3BFCD6204296}"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231408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281DB50-BCCC-9C4C-B235-3BFCD6204296}"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90000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281DB50-BCCC-9C4C-B235-3BFCD6204296}" type="datetimeFigureOut">
              <a:rPr lang="fr-FR" smtClean="0"/>
              <a:t>12/12/2022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231797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281DB50-BCCC-9C4C-B235-3BFCD6204296}"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404011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281DB50-BCCC-9C4C-B235-3BFCD6204296}" type="datetimeFigureOut">
              <a:rPr lang="fr-FR" smtClean="0"/>
              <a:t>12/12/2022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206351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281DB50-BCCC-9C4C-B235-3BFCD6204296}" type="datetimeFigureOut">
              <a:rPr lang="fr-FR" smtClean="0"/>
              <a:t>12/12/2022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68758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1DB50-BCCC-9C4C-B235-3BFCD6204296}" type="datetimeFigureOut">
              <a:rPr lang="fr-FR" smtClean="0"/>
              <a:t>12/12/2022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285288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281DB50-BCCC-9C4C-B235-3BFCD6204296}"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183441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281DB50-BCCC-9C4C-B235-3BFCD6204296}" type="datetimeFigureOut">
              <a:rPr lang="fr-FR" smtClean="0"/>
              <a:t>12/12/2022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52688A-BA29-5741-AF59-9F91AC1C4EEA}" type="slidenum">
              <a:rPr lang="fr-FR" smtClean="0"/>
              <a:t>‹N°›</a:t>
            </a:fld>
            <a:endParaRPr lang="fr-FR"/>
          </a:p>
        </p:txBody>
      </p:sp>
    </p:spTree>
    <p:extLst>
      <p:ext uri="{BB962C8B-B14F-4D97-AF65-F5344CB8AC3E}">
        <p14:creationId xmlns:p14="http://schemas.microsoft.com/office/powerpoint/2010/main" val="214609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281DB50-BCCC-9C4C-B235-3BFCD6204296}" type="datetimeFigureOut">
              <a:rPr lang="fr-FR" smtClean="0"/>
              <a:t>12/12/2022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A52688A-BA29-5741-AF59-9F91AC1C4EEA}" type="slidenum">
              <a:rPr lang="fr-FR" smtClean="0"/>
              <a:t>‹N°›</a:t>
            </a:fld>
            <a:endParaRPr lang="fr-FR"/>
          </a:p>
        </p:txBody>
      </p:sp>
    </p:spTree>
    <p:extLst>
      <p:ext uri="{BB962C8B-B14F-4D97-AF65-F5344CB8AC3E}">
        <p14:creationId xmlns:p14="http://schemas.microsoft.com/office/powerpoint/2010/main" val="1455570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agencebio.org/wp-content/uploads/2020/01/joe_20191212_0288_0053.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B5CFEFA-4DAD-61D3-424F-7144B6F6BA91}"/>
              </a:ext>
            </a:extLst>
          </p:cNvPr>
          <p:cNvPicPr>
            <a:picLocks noChangeAspect="1"/>
          </p:cNvPicPr>
          <p:nvPr/>
        </p:nvPicPr>
        <p:blipFill>
          <a:blip r:embed="rId2"/>
          <a:srcRect/>
          <a:stretch/>
        </p:blipFill>
        <p:spPr>
          <a:xfrm>
            <a:off x="2149" y="1"/>
            <a:ext cx="7557526" cy="10694851"/>
          </a:xfrm>
          <a:prstGeom prst="rect">
            <a:avLst/>
          </a:prstGeom>
        </p:spPr>
      </p:pic>
      <p:sp>
        <p:nvSpPr>
          <p:cNvPr id="8" name="ZoneTexte 7">
            <a:extLst>
              <a:ext uri="{FF2B5EF4-FFF2-40B4-BE49-F238E27FC236}">
                <a16:creationId xmlns:a16="http://schemas.microsoft.com/office/drawing/2014/main" id="{59B2AB52-FF3F-4A6D-B348-522A04015413}"/>
              </a:ext>
            </a:extLst>
          </p:cNvPr>
          <p:cNvSpPr txBox="1"/>
          <p:nvPr/>
        </p:nvSpPr>
        <p:spPr>
          <a:xfrm>
            <a:off x="1517084" y="3844660"/>
            <a:ext cx="4525505" cy="954107"/>
          </a:xfrm>
          <a:prstGeom prst="rect">
            <a:avLst/>
          </a:prstGeom>
          <a:noFill/>
        </p:spPr>
        <p:txBody>
          <a:bodyPr wrap="square" rtlCol="0">
            <a:spAutoFit/>
          </a:bodyPr>
          <a:lstStyle/>
          <a:p>
            <a:pPr algn="ctr"/>
            <a:r>
              <a:rPr lang="fr-FR" sz="2800" dirty="0">
                <a:solidFill>
                  <a:srgbClr val="714C2F"/>
                </a:solidFill>
              </a:rPr>
              <a:t>Œufs </a:t>
            </a:r>
            <a:r>
              <a:rPr lang="fr-FR" sz="2800" dirty="0">
                <a:solidFill>
                  <a:srgbClr val="79BC56"/>
                </a:solidFill>
              </a:rPr>
              <a:t>BIO </a:t>
            </a:r>
            <a:r>
              <a:rPr lang="fr-FR" sz="2800" dirty="0">
                <a:solidFill>
                  <a:srgbClr val="714C2F"/>
                </a:solidFill>
              </a:rPr>
              <a:t>mimosa  </a:t>
            </a:r>
          </a:p>
          <a:p>
            <a:pPr algn="ctr"/>
            <a:r>
              <a:rPr lang="fr-FR" sz="2800" dirty="0">
                <a:solidFill>
                  <a:srgbClr val="714C2F"/>
                </a:solidFill>
              </a:rPr>
              <a:t>Salade de betterave </a:t>
            </a:r>
            <a:r>
              <a:rPr lang="fr-FR" sz="2800" dirty="0">
                <a:solidFill>
                  <a:srgbClr val="79BC56"/>
                </a:solidFill>
              </a:rPr>
              <a:t>BIO</a:t>
            </a:r>
          </a:p>
        </p:txBody>
      </p:sp>
      <p:sp>
        <p:nvSpPr>
          <p:cNvPr id="9" name="ZoneTexte 8">
            <a:extLst>
              <a:ext uri="{FF2B5EF4-FFF2-40B4-BE49-F238E27FC236}">
                <a16:creationId xmlns:a16="http://schemas.microsoft.com/office/drawing/2014/main" id="{A103CBF3-F4D4-A6B7-E1D0-C43C174ED3C4}"/>
              </a:ext>
            </a:extLst>
          </p:cNvPr>
          <p:cNvSpPr txBox="1"/>
          <p:nvPr/>
        </p:nvSpPr>
        <p:spPr>
          <a:xfrm>
            <a:off x="883404" y="5665482"/>
            <a:ext cx="5765370" cy="954107"/>
          </a:xfrm>
          <a:prstGeom prst="rect">
            <a:avLst/>
          </a:prstGeom>
          <a:noFill/>
        </p:spPr>
        <p:txBody>
          <a:bodyPr wrap="square" rtlCol="0">
            <a:spAutoFit/>
          </a:bodyPr>
          <a:lstStyle/>
          <a:p>
            <a:pPr algn="ctr"/>
            <a:r>
              <a:rPr lang="fr-FR" sz="2800" dirty="0">
                <a:solidFill>
                  <a:srgbClr val="714C2F"/>
                </a:solidFill>
              </a:rPr>
              <a:t>Galette végétal </a:t>
            </a:r>
            <a:r>
              <a:rPr lang="fr-FR" sz="2800" dirty="0">
                <a:solidFill>
                  <a:srgbClr val="79BC56"/>
                </a:solidFill>
              </a:rPr>
              <a:t>BIO </a:t>
            </a:r>
            <a:br>
              <a:rPr lang="fr-FR" sz="2800" dirty="0">
                <a:solidFill>
                  <a:srgbClr val="79BC56"/>
                </a:solidFill>
              </a:rPr>
            </a:br>
            <a:r>
              <a:rPr lang="fr-FR" sz="2800" dirty="0">
                <a:solidFill>
                  <a:srgbClr val="714C2F"/>
                </a:solidFill>
              </a:rPr>
              <a:t>Purée de courge butternut </a:t>
            </a:r>
            <a:r>
              <a:rPr lang="fr-FR" sz="2800" dirty="0">
                <a:solidFill>
                  <a:srgbClr val="79BC56"/>
                </a:solidFill>
              </a:rPr>
              <a:t>BIO</a:t>
            </a:r>
          </a:p>
        </p:txBody>
      </p:sp>
      <p:sp>
        <p:nvSpPr>
          <p:cNvPr id="10" name="ZoneTexte 9">
            <a:extLst>
              <a:ext uri="{FF2B5EF4-FFF2-40B4-BE49-F238E27FC236}">
                <a16:creationId xmlns:a16="http://schemas.microsoft.com/office/drawing/2014/main" id="{8BDFF85F-1BF3-1337-FCB0-17002A67F4FC}"/>
              </a:ext>
            </a:extLst>
          </p:cNvPr>
          <p:cNvSpPr txBox="1"/>
          <p:nvPr/>
        </p:nvSpPr>
        <p:spPr>
          <a:xfrm>
            <a:off x="1517084" y="7657075"/>
            <a:ext cx="4525505" cy="954107"/>
          </a:xfrm>
          <a:prstGeom prst="rect">
            <a:avLst/>
          </a:prstGeom>
          <a:noFill/>
        </p:spPr>
        <p:txBody>
          <a:bodyPr wrap="square" rtlCol="0">
            <a:spAutoFit/>
          </a:bodyPr>
          <a:lstStyle/>
          <a:p>
            <a:pPr algn="ctr"/>
            <a:r>
              <a:rPr lang="fr-FR" sz="2800" dirty="0">
                <a:solidFill>
                  <a:srgbClr val="714C2F"/>
                </a:solidFill>
              </a:rPr>
              <a:t>Panna Cotta Fraise</a:t>
            </a:r>
            <a:r>
              <a:rPr lang="fr-FR" sz="2800" dirty="0">
                <a:solidFill>
                  <a:srgbClr val="79BC56"/>
                </a:solidFill>
              </a:rPr>
              <a:t> BIO</a:t>
            </a:r>
            <a:endParaRPr lang="fr-FR" sz="2800" dirty="0">
              <a:solidFill>
                <a:srgbClr val="714C2F"/>
              </a:solidFill>
            </a:endParaRPr>
          </a:p>
          <a:p>
            <a:pPr algn="ctr"/>
            <a:r>
              <a:rPr lang="fr-FR" sz="2800" dirty="0">
                <a:solidFill>
                  <a:srgbClr val="714C2F"/>
                </a:solidFill>
              </a:rPr>
              <a:t>Flan à la vanille </a:t>
            </a:r>
            <a:r>
              <a:rPr lang="fr-FR" sz="2800" dirty="0">
                <a:solidFill>
                  <a:srgbClr val="79BC56"/>
                </a:solidFill>
              </a:rPr>
              <a:t>BIO</a:t>
            </a:r>
            <a:endParaRPr lang="fr-FR" sz="2800" dirty="0">
              <a:solidFill>
                <a:srgbClr val="714C2F"/>
              </a:solidFill>
            </a:endParaRPr>
          </a:p>
        </p:txBody>
      </p:sp>
      <p:pic>
        <p:nvPicPr>
          <p:cNvPr id="12" name="Image 11">
            <a:extLst>
              <a:ext uri="{FF2B5EF4-FFF2-40B4-BE49-F238E27FC236}">
                <a16:creationId xmlns:a16="http://schemas.microsoft.com/office/drawing/2014/main" id="{0E2C051F-1DD7-613A-B72C-4EBA948AF01E}"/>
              </a:ext>
            </a:extLst>
          </p:cNvPr>
          <p:cNvPicPr>
            <a:picLocks noChangeAspect="1"/>
          </p:cNvPicPr>
          <p:nvPr/>
        </p:nvPicPr>
        <p:blipFill rotWithShape="1">
          <a:blip r:embed="rId3"/>
          <a:srcRect l="63794"/>
          <a:stretch/>
        </p:blipFill>
        <p:spPr>
          <a:xfrm>
            <a:off x="5172201" y="3985507"/>
            <a:ext cx="253908" cy="326042"/>
          </a:xfrm>
          <a:prstGeom prst="rect">
            <a:avLst/>
          </a:prstGeom>
        </p:spPr>
      </p:pic>
      <p:pic>
        <p:nvPicPr>
          <p:cNvPr id="13" name="Image 12">
            <a:extLst>
              <a:ext uri="{FF2B5EF4-FFF2-40B4-BE49-F238E27FC236}">
                <a16:creationId xmlns:a16="http://schemas.microsoft.com/office/drawing/2014/main" id="{5380CA45-7627-57E9-4E2C-F075C5B10C57}"/>
              </a:ext>
            </a:extLst>
          </p:cNvPr>
          <p:cNvPicPr>
            <a:picLocks noChangeAspect="1"/>
          </p:cNvPicPr>
          <p:nvPr/>
        </p:nvPicPr>
        <p:blipFill rotWithShape="1">
          <a:blip r:embed="rId3"/>
          <a:srcRect l="63794"/>
          <a:stretch/>
        </p:blipFill>
        <p:spPr>
          <a:xfrm>
            <a:off x="5568589" y="4393690"/>
            <a:ext cx="253908" cy="326042"/>
          </a:xfrm>
          <a:prstGeom prst="rect">
            <a:avLst/>
          </a:prstGeom>
        </p:spPr>
      </p:pic>
      <p:pic>
        <p:nvPicPr>
          <p:cNvPr id="14" name="Image 13">
            <a:extLst>
              <a:ext uri="{FF2B5EF4-FFF2-40B4-BE49-F238E27FC236}">
                <a16:creationId xmlns:a16="http://schemas.microsoft.com/office/drawing/2014/main" id="{18649468-6A61-64C6-3E20-36C0A95B45A9}"/>
              </a:ext>
            </a:extLst>
          </p:cNvPr>
          <p:cNvPicPr>
            <a:picLocks noChangeAspect="1"/>
          </p:cNvPicPr>
          <p:nvPr/>
        </p:nvPicPr>
        <p:blipFill rotWithShape="1">
          <a:blip r:embed="rId3"/>
          <a:srcRect l="63794"/>
          <a:stretch/>
        </p:blipFill>
        <p:spPr>
          <a:xfrm>
            <a:off x="5314681" y="5673232"/>
            <a:ext cx="253908" cy="326042"/>
          </a:xfrm>
          <a:prstGeom prst="rect">
            <a:avLst/>
          </a:prstGeom>
        </p:spPr>
      </p:pic>
      <p:pic>
        <p:nvPicPr>
          <p:cNvPr id="16" name="Image 15">
            <a:extLst>
              <a:ext uri="{FF2B5EF4-FFF2-40B4-BE49-F238E27FC236}">
                <a16:creationId xmlns:a16="http://schemas.microsoft.com/office/drawing/2014/main" id="{A5F18185-5F39-F1BA-FB37-17829FFA4605}"/>
              </a:ext>
            </a:extLst>
          </p:cNvPr>
          <p:cNvPicPr>
            <a:picLocks noChangeAspect="1"/>
          </p:cNvPicPr>
          <p:nvPr/>
        </p:nvPicPr>
        <p:blipFill rotWithShape="1">
          <a:blip r:embed="rId3"/>
          <a:srcRect l="63794"/>
          <a:stretch/>
        </p:blipFill>
        <p:spPr>
          <a:xfrm>
            <a:off x="6042589" y="6142535"/>
            <a:ext cx="253908" cy="326042"/>
          </a:xfrm>
          <a:prstGeom prst="rect">
            <a:avLst/>
          </a:prstGeom>
        </p:spPr>
      </p:pic>
      <p:pic>
        <p:nvPicPr>
          <p:cNvPr id="18" name="Image 17">
            <a:extLst>
              <a:ext uri="{FF2B5EF4-FFF2-40B4-BE49-F238E27FC236}">
                <a16:creationId xmlns:a16="http://schemas.microsoft.com/office/drawing/2014/main" id="{DFE18071-D836-D43F-D552-59FDF10C52F0}"/>
              </a:ext>
            </a:extLst>
          </p:cNvPr>
          <p:cNvPicPr>
            <a:picLocks noChangeAspect="1"/>
          </p:cNvPicPr>
          <p:nvPr/>
        </p:nvPicPr>
        <p:blipFill rotWithShape="1">
          <a:blip r:embed="rId3"/>
          <a:srcRect l="63794"/>
          <a:stretch/>
        </p:blipFill>
        <p:spPr>
          <a:xfrm>
            <a:off x="5483309" y="7657075"/>
            <a:ext cx="253908" cy="326042"/>
          </a:xfrm>
          <a:prstGeom prst="rect">
            <a:avLst/>
          </a:prstGeom>
        </p:spPr>
      </p:pic>
      <p:pic>
        <p:nvPicPr>
          <p:cNvPr id="19" name="Image 18">
            <a:extLst>
              <a:ext uri="{FF2B5EF4-FFF2-40B4-BE49-F238E27FC236}">
                <a16:creationId xmlns:a16="http://schemas.microsoft.com/office/drawing/2014/main" id="{652B0C70-CBAB-7B4D-D685-ADD030592DD4}"/>
              </a:ext>
            </a:extLst>
          </p:cNvPr>
          <p:cNvPicPr>
            <a:picLocks noChangeAspect="1"/>
          </p:cNvPicPr>
          <p:nvPr/>
        </p:nvPicPr>
        <p:blipFill rotWithShape="1">
          <a:blip r:embed="rId3"/>
          <a:srcRect l="63794"/>
          <a:stretch/>
        </p:blipFill>
        <p:spPr>
          <a:xfrm>
            <a:off x="5272294" y="8143658"/>
            <a:ext cx="253908" cy="326042"/>
          </a:xfrm>
          <a:prstGeom prst="rect">
            <a:avLst/>
          </a:prstGeom>
        </p:spPr>
      </p:pic>
    </p:spTree>
    <p:extLst>
      <p:ext uri="{BB962C8B-B14F-4D97-AF65-F5344CB8AC3E}">
        <p14:creationId xmlns:p14="http://schemas.microsoft.com/office/powerpoint/2010/main" val="6185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E4BBDE-BAD5-9ED8-BC3F-8AF92A2265CE}"/>
              </a:ext>
            </a:extLst>
          </p:cNvPr>
          <p:cNvSpPr>
            <a:spLocks noGrp="1"/>
          </p:cNvSpPr>
          <p:nvPr>
            <p:ph idx="1"/>
          </p:nvPr>
        </p:nvSpPr>
        <p:spPr>
          <a:xfrm>
            <a:off x="519728" y="609600"/>
            <a:ext cx="6520220" cy="9020457"/>
          </a:xfrm>
        </p:spPr>
        <p:txBody>
          <a:bodyPr>
            <a:normAutofit/>
          </a:bodyPr>
          <a:lstStyle/>
          <a:p>
            <a:pPr marL="0" indent="0">
              <a:buNone/>
            </a:pPr>
            <a:r>
              <a:rPr lang="fr-FR" sz="2400" b="1" u="sng" kern="0" dirty="0">
                <a:solidFill>
                  <a:sysClr val="windowText" lastClr="000000"/>
                </a:solidFill>
                <a:ea typeface="Open Sans" panose="020B0606030504020204" pitchFamily="34" charset="0"/>
                <a:cs typeface="Open Sans" panose="020B0606030504020204" pitchFamily="34" charset="0"/>
              </a:rPr>
              <a:t>Guide d’utilisation du menu</a:t>
            </a:r>
            <a:br>
              <a:rPr lang="fr-FR" sz="1800" kern="0" dirty="0">
                <a:solidFill>
                  <a:sysClr val="windowText" lastClr="000000"/>
                </a:solidFill>
                <a:ea typeface="Open Sans" panose="020B0606030504020204" pitchFamily="34" charset="0"/>
                <a:cs typeface="Open Sans" panose="020B0606030504020204" pitchFamily="34" charset="0"/>
              </a:rPr>
            </a:br>
            <a:r>
              <a:rPr lang="fr-FR" sz="1800" b="1" kern="0" dirty="0">
                <a:solidFill>
                  <a:sysClr val="windowText" lastClr="000000"/>
                </a:solidFill>
                <a:ea typeface="Open Sans" panose="020B0606030504020204" pitchFamily="34" charset="0"/>
                <a:cs typeface="Open Sans" panose="020B0606030504020204" pitchFamily="34" charset="0"/>
              </a:rPr>
              <a:t> </a:t>
            </a:r>
            <a:br>
              <a:rPr lang="fr-FR" sz="1800" b="1" kern="0" dirty="0">
                <a:solidFill>
                  <a:sysClr val="windowText" lastClr="000000"/>
                </a:solidFill>
                <a:ea typeface="Open Sans" panose="020B0606030504020204" pitchFamily="34" charset="0"/>
                <a:cs typeface="Open Sans" panose="020B0606030504020204" pitchFamily="34" charset="0"/>
              </a:rPr>
            </a:br>
            <a:endParaRPr lang="fr-FR" sz="1800" b="1" kern="0" dirty="0">
              <a:solidFill>
                <a:sysClr val="windowText" lastClr="000000"/>
              </a:solidFill>
              <a:ea typeface="Open Sans" panose="020B0606030504020204" pitchFamily="34" charset="0"/>
              <a:cs typeface="Open Sans" panose="020B0606030504020204" pitchFamily="34" charset="0"/>
            </a:endParaRPr>
          </a:p>
          <a:p>
            <a:pPr marL="457200" indent="-457200" algn="just">
              <a:buFont typeface="+mj-lt"/>
              <a:buAutoNum type="arabicPeriod"/>
            </a:pPr>
            <a:r>
              <a:rPr lang="fr-FR" sz="1800" kern="0" dirty="0">
                <a:solidFill>
                  <a:sysClr val="windowText" lastClr="000000"/>
                </a:solidFill>
                <a:ea typeface="Open Sans" panose="020B0606030504020204" pitchFamily="34" charset="0"/>
                <a:cs typeface="Open Sans" panose="020B0606030504020204" pitchFamily="34" charset="0"/>
              </a:rPr>
              <a:t>Adaptez les champs de texte éditables avec votre menu et enregistrez vos modifications.</a:t>
            </a:r>
          </a:p>
          <a:p>
            <a:pPr marL="457200" indent="-457200" algn="just">
              <a:buFont typeface="+mj-lt"/>
              <a:buAutoNum type="arabicPeriod"/>
            </a:pPr>
            <a:endParaRPr lang="fr-FR" sz="1800" kern="0" dirty="0">
              <a:solidFill>
                <a:sysClr val="windowText" lastClr="000000"/>
              </a:solidFill>
              <a:ea typeface="Open Sans" panose="020B0606030504020204" pitchFamily="34" charset="0"/>
              <a:cs typeface="Open Sans" panose="020B0606030504020204" pitchFamily="34" charset="0"/>
            </a:endParaRPr>
          </a:p>
          <a:p>
            <a:pPr marL="457200" indent="-457200" algn="just">
              <a:buFont typeface="+mj-lt"/>
              <a:buAutoNum type="arabicPeriod"/>
            </a:pPr>
            <a:r>
              <a:rPr lang="fr-FR" sz="1800" kern="0" dirty="0">
                <a:solidFill>
                  <a:srgbClr val="FF0000"/>
                </a:solidFill>
                <a:ea typeface="Open Sans" panose="020B0606030504020204" pitchFamily="34" charset="0"/>
                <a:cs typeface="Open Sans" panose="020B0606030504020204" pitchFamily="34" charset="0"/>
              </a:rPr>
              <a:t>ATTENTION</a:t>
            </a:r>
            <a:r>
              <a:rPr lang="fr-FR" sz="1800" kern="0" dirty="0">
                <a:ea typeface="Open Sans" panose="020B0606030504020204" pitchFamily="34" charset="0"/>
                <a:cs typeface="Open Sans" panose="020B0606030504020204" pitchFamily="34" charset="0"/>
              </a:rPr>
              <a:t> : règle d’usage des </a:t>
            </a:r>
            <a:r>
              <a:rPr lang="fr-FR" sz="1800" dirty="0"/>
              <a:t>termes bio/biologique </a:t>
            </a:r>
            <a:r>
              <a:rPr lang="fr-FR" sz="1800" kern="0" dirty="0">
                <a:ea typeface="Open Sans" panose="020B0606030504020204" pitchFamily="34" charset="0"/>
                <a:cs typeface="Open Sans" panose="020B0606030504020204" pitchFamily="34" charset="0"/>
              </a:rPr>
              <a:t>sur les supports de communication :</a:t>
            </a:r>
          </a:p>
          <a:p>
            <a:pPr marL="0" indent="0" algn="just">
              <a:buNone/>
            </a:pPr>
            <a:r>
              <a:rPr lang="fr-FR" sz="1400" dirty="0"/>
              <a:t>Selon l’agence bio, les termes bio/biologique peuvent figurer sur les cartes, menus ou signalétiques au regard de la mention des plats et menus biologiques concernés, de telle manière que cette présentation ne soit pas de nature à tromper le consommateur. Ces termes peuvent aussi figurer sur d’autres supports à l’intérieur ou en vitrine du restaurant, toujours en lien direct avec la mention des plats et menus concernés, et dans les mêmes couleurs, format et style de caractère de manière à ne pas tromper le consommateur. </a:t>
            </a:r>
          </a:p>
          <a:p>
            <a:pPr marL="0" indent="0" algn="just">
              <a:buNone/>
            </a:pPr>
            <a:r>
              <a:rPr lang="fr-FR" sz="1400" kern="0" dirty="0">
                <a:solidFill>
                  <a:sysClr val="windowText" lastClr="000000"/>
                </a:solidFill>
                <a:ea typeface="Open Sans" panose="020B0606030504020204" pitchFamily="34" charset="0"/>
                <a:cs typeface="Open Sans" panose="020B0606030504020204" pitchFamily="34" charset="0"/>
              </a:rPr>
              <a:t>Source : </a:t>
            </a:r>
            <a:r>
              <a:rPr lang="fr-FR" sz="1400" dirty="0">
                <a:hlinkClick r:id="rId2"/>
              </a:rPr>
              <a:t>Journal officiel de la République française - N° 288 du 12 décembre 2019 (agencebio.org)</a:t>
            </a:r>
            <a:endParaRPr lang="fr-FR" sz="1800" kern="0" dirty="0">
              <a:solidFill>
                <a:sysClr val="windowText" lastClr="000000"/>
              </a:solidFill>
              <a:ea typeface="Open Sans" panose="020B0606030504020204" pitchFamily="34" charset="0"/>
              <a:cs typeface="Open Sans" panose="020B0606030504020204" pitchFamily="34" charset="0"/>
            </a:endParaRPr>
          </a:p>
          <a:p>
            <a:pPr marL="0" indent="0" algn="just">
              <a:buNone/>
            </a:pPr>
            <a:endParaRPr lang="fr-FR" sz="1800" kern="0" dirty="0">
              <a:solidFill>
                <a:sysClr val="windowText" lastClr="000000"/>
              </a:solidFill>
              <a:ea typeface="Open Sans" panose="020B0606030504020204" pitchFamily="34" charset="0"/>
              <a:cs typeface="Open Sans" panose="020B0606030504020204" pitchFamily="34" charset="0"/>
            </a:endParaRPr>
          </a:p>
          <a:p>
            <a:pPr marL="0" indent="0" algn="just">
              <a:buNone/>
            </a:pPr>
            <a:br>
              <a:rPr lang="fr-FR" sz="1800" kern="0" dirty="0">
                <a:solidFill>
                  <a:sysClr val="windowText" lastClr="000000"/>
                </a:solidFill>
                <a:ea typeface="Open Sans" panose="020B0606030504020204" pitchFamily="34" charset="0"/>
                <a:cs typeface="Open Sans" panose="020B0606030504020204" pitchFamily="34" charset="0"/>
              </a:rPr>
            </a:br>
            <a:br>
              <a:rPr lang="fr-FR" sz="1800" kern="0" dirty="0">
                <a:solidFill>
                  <a:sysClr val="windowText" lastClr="000000"/>
                </a:solidFill>
                <a:ea typeface="Open Sans" panose="020B0606030504020204" pitchFamily="34" charset="0"/>
                <a:cs typeface="Open Sans" panose="020B0606030504020204" pitchFamily="34" charset="0"/>
              </a:rPr>
            </a:br>
            <a:endParaRPr lang="fr-FR" sz="1800" kern="0" dirty="0">
              <a:solidFill>
                <a:sysClr val="windowText" lastClr="000000"/>
              </a:solidFill>
              <a:ea typeface="Open Sans" panose="020B0606030504020204" pitchFamily="34" charset="0"/>
              <a:cs typeface="Open Sans" panose="020B0606030504020204" pitchFamily="34" charset="0"/>
            </a:endParaRPr>
          </a:p>
          <a:p>
            <a:pPr algn="just"/>
            <a:endParaRPr lang="fr-FR" sz="1800" dirty="0">
              <a:ea typeface="Open Sans" panose="020B0606030504020204" pitchFamily="34" charset="0"/>
              <a:cs typeface="Open Sans" panose="020B0606030504020204" pitchFamily="34" charset="0"/>
            </a:endParaRPr>
          </a:p>
        </p:txBody>
      </p:sp>
      <p:pic>
        <p:nvPicPr>
          <p:cNvPr id="6" name="Image 5">
            <a:extLst>
              <a:ext uri="{FF2B5EF4-FFF2-40B4-BE49-F238E27FC236}">
                <a16:creationId xmlns:a16="http://schemas.microsoft.com/office/drawing/2014/main" id="{89935925-30ED-9811-036F-320B041F4110}"/>
              </a:ext>
            </a:extLst>
          </p:cNvPr>
          <p:cNvPicPr>
            <a:picLocks noChangeAspect="1"/>
          </p:cNvPicPr>
          <p:nvPr/>
        </p:nvPicPr>
        <p:blipFill rotWithShape="1">
          <a:blip r:embed="rId3"/>
          <a:srcRect l="63794"/>
          <a:stretch/>
        </p:blipFill>
        <p:spPr>
          <a:xfrm>
            <a:off x="6147541" y="4925421"/>
            <a:ext cx="824392" cy="1058597"/>
          </a:xfrm>
          <a:prstGeom prst="rect">
            <a:avLst/>
          </a:prstGeom>
        </p:spPr>
      </p:pic>
      <p:pic>
        <p:nvPicPr>
          <p:cNvPr id="8" name="Image 7">
            <a:extLst>
              <a:ext uri="{FF2B5EF4-FFF2-40B4-BE49-F238E27FC236}">
                <a16:creationId xmlns:a16="http://schemas.microsoft.com/office/drawing/2014/main" id="{06E3BC84-950C-963E-3597-5CE298EA8E48}"/>
              </a:ext>
            </a:extLst>
          </p:cNvPr>
          <p:cNvPicPr>
            <a:picLocks noChangeAspect="1"/>
          </p:cNvPicPr>
          <p:nvPr/>
        </p:nvPicPr>
        <p:blipFill>
          <a:blip r:embed="rId4"/>
          <a:stretch>
            <a:fillRect/>
          </a:stretch>
        </p:blipFill>
        <p:spPr>
          <a:xfrm>
            <a:off x="519727" y="6222562"/>
            <a:ext cx="6520220" cy="974986"/>
          </a:xfrm>
          <a:prstGeom prst="rect">
            <a:avLst/>
          </a:prstGeom>
        </p:spPr>
      </p:pic>
      <p:pic>
        <p:nvPicPr>
          <p:cNvPr id="10" name="Image 9">
            <a:extLst>
              <a:ext uri="{FF2B5EF4-FFF2-40B4-BE49-F238E27FC236}">
                <a16:creationId xmlns:a16="http://schemas.microsoft.com/office/drawing/2014/main" id="{6170DEB2-451A-12B4-54EA-0E94647B2A6F}"/>
              </a:ext>
            </a:extLst>
          </p:cNvPr>
          <p:cNvPicPr>
            <a:picLocks noChangeAspect="1"/>
          </p:cNvPicPr>
          <p:nvPr/>
        </p:nvPicPr>
        <p:blipFill>
          <a:blip r:embed="rId5"/>
          <a:stretch>
            <a:fillRect/>
          </a:stretch>
        </p:blipFill>
        <p:spPr>
          <a:xfrm>
            <a:off x="519726" y="5738832"/>
            <a:ext cx="6511850" cy="490372"/>
          </a:xfrm>
          <a:prstGeom prst="rect">
            <a:avLst/>
          </a:prstGeom>
        </p:spPr>
      </p:pic>
    </p:spTree>
    <p:extLst>
      <p:ext uri="{BB962C8B-B14F-4D97-AF65-F5344CB8AC3E}">
        <p14:creationId xmlns:p14="http://schemas.microsoft.com/office/powerpoint/2010/main" val="71495867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179</Words>
  <Application>Microsoft Office PowerPoint</Application>
  <PresentationFormat>Personnalisé</PresentationFormat>
  <Paragraphs>13</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Magali DIDIER</dc:creator>
  <cp:lastModifiedBy>Spatz, Marie</cp:lastModifiedBy>
  <cp:revision>7</cp:revision>
  <dcterms:created xsi:type="dcterms:W3CDTF">2022-11-08T13:05:28Z</dcterms:created>
  <dcterms:modified xsi:type="dcterms:W3CDTF">2022-12-12T12:53:56Z</dcterms:modified>
</cp:coreProperties>
</file>